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Lst>
  <p:notesMasterIdLst>
    <p:notesMasterId r:id="rId13"/>
  </p:notesMasterIdLst>
  <p:sldIdLst>
    <p:sldId id="256" r:id="rId12"/>
    <p:sldId id="258" r:id="rId14"/>
    <p:sldId id="261" r:id="rId15"/>
    <p:sldId id="262" r:id="rId16"/>
    <p:sldId id="263" r:id="rId17"/>
    <p:sldId id="257" r:id="rId18"/>
    <p:sldId id="264" r:id="rId19"/>
    <p:sldId id="265" r:id="rId20"/>
    <p:sldId id="260" r:id="rId21"/>
    <p:sldId id="270" r:id="rId22"/>
    <p:sldId id="266" r:id="rId23"/>
    <p:sldId id="271" r:id="rId24"/>
    <p:sldId id="267" r:id="rId25"/>
    <p:sldId id="269" r:id="rId26"/>
    <p:sldId id="272" r:id="rId27"/>
    <p:sldId id="259" r:id="rId2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647"/>
    <a:srgbClr val="FACA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12"/>
    <p:restoredTop sz="84758"/>
  </p:normalViewPr>
  <p:slideViewPr>
    <p:cSldViewPr snapToGrid="0" snapToObjects="1">
      <p:cViewPr varScale="1">
        <p:scale>
          <a:sx n="181" d="100"/>
          <a:sy n="181" d="100"/>
        </p:scale>
        <p:origin x="156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16.xml"/><Relationship Id="rId27" Type="http://schemas.openxmlformats.org/officeDocument/2006/relationships/slide" Target="slides/slide15.xml"/><Relationship Id="rId26" Type="http://schemas.openxmlformats.org/officeDocument/2006/relationships/slide" Target="slides/slide14.xml"/><Relationship Id="rId25" Type="http://schemas.openxmlformats.org/officeDocument/2006/relationships/slide" Target="slides/slide13.xml"/><Relationship Id="rId24" Type="http://schemas.openxmlformats.org/officeDocument/2006/relationships/slide" Target="slides/slide12.xml"/><Relationship Id="rId23" Type="http://schemas.openxmlformats.org/officeDocument/2006/relationships/slide" Target="slides/slide11.xml"/><Relationship Id="rId22" Type="http://schemas.openxmlformats.org/officeDocument/2006/relationships/slide" Target="slides/slide10.xml"/><Relationship Id="rId21" Type="http://schemas.openxmlformats.org/officeDocument/2006/relationships/slide" Target="slides/slide9.xml"/><Relationship Id="rId20" Type="http://schemas.openxmlformats.org/officeDocument/2006/relationships/slide" Target="slides/slide8.xml"/><Relationship Id="rId2" Type="http://schemas.openxmlformats.org/officeDocument/2006/relationships/theme" Target="theme/theme1.xml"/><Relationship Id="rId19" Type="http://schemas.openxmlformats.org/officeDocument/2006/relationships/slide" Target="slides/slide7.xml"/><Relationship Id="rId18" Type="http://schemas.openxmlformats.org/officeDocument/2006/relationships/slide" Target="slides/slide6.xml"/><Relationship Id="rId17" Type="http://schemas.openxmlformats.org/officeDocument/2006/relationships/slide" Target="slides/slide5.xml"/><Relationship Id="rId16" Type="http://schemas.openxmlformats.org/officeDocument/2006/relationships/slide" Target="slides/slide4.xml"/><Relationship Id="rId15" Type="http://schemas.openxmlformats.org/officeDocument/2006/relationships/slide" Target="slides/slide3.xml"/><Relationship Id="rId14" Type="http://schemas.openxmlformats.org/officeDocument/2006/relationships/slide" Target="slides/slide2.xml"/><Relationship Id="rId13" Type="http://schemas.openxmlformats.org/officeDocument/2006/relationships/notesMaster" Target="notesMasters/notesMaster1.xml"/><Relationship Id="rId12" Type="http://schemas.openxmlformats.org/officeDocument/2006/relationships/slide" Target="slides/slide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Good afternoon everyone</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Length of Stay, or LOS, is a critical metric in healthcare, directly impacting  hospital resource use, operational efficiency, and patient outcomes./ˈʌltɪmətli/ . However, with rising healthcare costs and increasing patient volumes</a:t>
            </a:r>
            <a:r>
              <a:rPr lang="en-US" altLang="zh-CN"/>
              <a:t> /ˈvo </a:t>
            </a:r>
            <a:r>
              <a:rPr lang="en-US" altLang="zh-CN"/>
              <a:t>u mz/</a:t>
            </a:r>
            <a:r>
              <a:rPr lang="zh-CN" altLang="en-US"/>
              <a:t>, managing LOS has become a growing challenge. To address this, recent research focuses on leveraging statistical models and machine learning techniques </a:t>
            </a:r>
            <a:endParaRPr lang="zh-CN" altLang="en-US"/>
          </a:p>
          <a:p>
            <a:r>
              <a:rPr lang="zh-CN" altLang="en-US"/>
              <a:t>/tekˈniːks/to accurately predict LOS. This approach aims to optimize resource allocation and improve the overall efficiency of healthcare services.</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dirty="0">
                <a:latin typeface="Times New Roman" panose="02020503050405090304" pitchFamily="18" charset="0"/>
                <a:cs typeface="Times New Roman" panose="02020503050405090304" pitchFamily="18" charset="0"/>
                <a:sym typeface="+mn-ea"/>
              </a:rPr>
              <a:t>In our literature review, we found that Traditional methods, like linear regression and decision trees, analyze patient demographics /ˌdeməˈɡræfɪks/ and treatment data. Xie et al. (2020) identified age, admission reason, and medical costs as key factors influencing LOS. Recent studies, such as Chen et al. (2019), show that machine learning models, like random forests and neural newraw networks, achieve high accuracy, shoing strong potential for improving LOS predictions.</a:t>
            </a:r>
            <a:endParaRPr lang="en-US" dirty="0">
              <a:latin typeface="Times New Roman" panose="02020503050405090304" pitchFamily="18" charset="0"/>
              <a:cs typeface="Times New Roman" panose="02020503050405090304" pitchFamily="18" charset="0"/>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1</a:t>
            </a:r>
            <a:endParaRPr lang="en-US" dirty="0"/>
          </a:p>
        </p:txBody>
      </p:sp>
      <p:sp>
        <p:nvSpPr>
          <p:cNvPr id="3" name="Subtitle 2"/>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endParaRPr lang="en-US" dirty="0"/>
          </a:p>
        </p:txBody>
      </p:sp>
      <p:sp>
        <p:nvSpPr>
          <p:cNvPr id="8" name="Subtitle 2"/>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endParaRPr lang="en-US" dirty="0"/>
          </a:p>
        </p:txBody>
      </p:sp>
      <p:sp>
        <p:nvSpPr>
          <p:cNvPr id="9" name="Date Placeholder 3"/>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D4E41C59-817F-6E46-BBB4-2C7072CA1A60}" type="datetimeFigureOut">
              <a:rPr lang="en-US" smtClean="0"/>
            </a:fld>
            <a:endParaRPr lang="en-US" dirty="0"/>
          </a:p>
        </p:txBody>
      </p:sp>
      <p:sp>
        <p:nvSpPr>
          <p:cNvPr id="10" name="Footer Placeholder 4"/>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endParaRPr lang="en-US" dirty="0"/>
          </a:p>
        </p:txBody>
      </p:sp>
      <p:sp>
        <p:nvSpPr>
          <p:cNvPr id="11" name="Slide Number Placeholder 5"/>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Content Slide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endParaRPr lang="en-US" dirty="0"/>
          </a:p>
        </p:txBody>
      </p:sp>
      <p:sp>
        <p:nvSpPr>
          <p:cNvPr id="3" name="Subtitle 2"/>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endParaRPr lang="en-US" dirty="0"/>
          </a:p>
        </p:txBody>
      </p:sp>
      <p:sp>
        <p:nvSpPr>
          <p:cNvPr id="4" name="Date Placeholder 3"/>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D4E41C59-817F-6E46-BBB4-2C7072CA1A60}" type="datetimeFigureOut">
              <a:rPr lang="en-US" smtClean="0"/>
            </a:fld>
            <a:endParaRPr lang="en-US" dirty="0"/>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endParaRPr lang="en-US" dirty="0"/>
          </a:p>
        </p:txBody>
      </p:sp>
      <p:sp>
        <p:nvSpPr>
          <p:cNvPr id="6" name="Slide Number Placeholder 5"/>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2</a:t>
            </a:r>
            <a:endParaRPr lang="en-US" dirty="0"/>
          </a:p>
        </p:txBody>
      </p:sp>
      <p:sp>
        <p:nvSpPr>
          <p:cNvPr id="8" name="Subtitle 2"/>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3</a:t>
            </a:r>
            <a:endParaRPr lang="en-US" dirty="0"/>
          </a:p>
        </p:txBody>
      </p:sp>
      <p:sp>
        <p:nvSpPr>
          <p:cNvPr id="8" name="Subtitle 2"/>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4</a:t>
            </a:r>
            <a:endParaRPr lang="en-US" dirty="0"/>
          </a:p>
        </p:txBody>
      </p:sp>
      <p:sp>
        <p:nvSpPr>
          <p:cNvPr id="8" name="Subtitle 2"/>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0" y="2349499"/>
            <a:ext cx="9144000" cy="1372073"/>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5</a:t>
            </a:r>
            <a:endParaRPr lang="en-US" dirty="0"/>
          </a:p>
        </p:txBody>
      </p:sp>
      <p:sp>
        <p:nvSpPr>
          <p:cNvPr id="8" name="Subtitle 2"/>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0" y="2349499"/>
            <a:ext cx="9144000" cy="1372073"/>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6</a:t>
            </a:r>
            <a:endParaRPr lang="en-US" dirty="0"/>
          </a:p>
        </p:txBody>
      </p:sp>
      <p:sp>
        <p:nvSpPr>
          <p:cNvPr id="8" name="Subtitle 2"/>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Content Slide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endParaRPr lang="en-US" dirty="0"/>
          </a:p>
        </p:txBody>
      </p:sp>
      <p:sp>
        <p:nvSpPr>
          <p:cNvPr id="3" name="Subtitle 2"/>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endParaRPr lang="en-US" dirty="0"/>
          </a:p>
        </p:txBody>
      </p:sp>
      <p:sp>
        <p:nvSpPr>
          <p:cNvPr id="4" name="Date Placeholder 3"/>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D4E41C59-817F-6E46-BBB4-2C7072CA1A60}" type="datetimeFigureOut">
              <a:rPr lang="en-US" smtClean="0"/>
            </a:fld>
            <a:endParaRPr lang="en-US" dirty="0"/>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endParaRPr lang="en-US" dirty="0"/>
          </a:p>
        </p:txBody>
      </p:sp>
      <p:sp>
        <p:nvSpPr>
          <p:cNvPr id="6" name="Slide Number Placeholder 5"/>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endParaRPr lang="en-US" dirty="0"/>
          </a:p>
        </p:txBody>
      </p:sp>
      <p:sp>
        <p:nvSpPr>
          <p:cNvPr id="8" name="Subtitle 2"/>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endParaRPr lang="en-US" dirty="0"/>
          </a:p>
        </p:txBody>
      </p:sp>
      <p:sp>
        <p:nvSpPr>
          <p:cNvPr id="9" name="Date Placeholder 3"/>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D4E41C59-817F-6E46-BBB4-2C7072CA1A60}" type="datetimeFigureOut">
              <a:rPr lang="en-US" smtClean="0"/>
            </a:fld>
            <a:endParaRPr lang="en-US" dirty="0"/>
          </a:p>
        </p:txBody>
      </p:sp>
      <p:sp>
        <p:nvSpPr>
          <p:cNvPr id="10" name="Footer Placeholder 4"/>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endParaRPr lang="en-US" dirty="0"/>
          </a:p>
        </p:txBody>
      </p:sp>
      <p:sp>
        <p:nvSpPr>
          <p:cNvPr id="11" name="Slide Number Placeholder 5"/>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endParaRPr lang="en-US" dirty="0"/>
          </a:p>
        </p:txBody>
      </p:sp>
      <p:sp>
        <p:nvSpPr>
          <p:cNvPr id="8" name="Subtitle 2"/>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endParaRPr lang="en-US" dirty="0"/>
          </a:p>
        </p:txBody>
      </p:sp>
      <p:sp>
        <p:nvSpPr>
          <p:cNvPr id="9" name="Date Placeholder 3"/>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D4E41C59-817F-6E46-BBB4-2C7072CA1A60}" type="datetimeFigureOut">
              <a:rPr lang="en-US" smtClean="0"/>
            </a:fld>
            <a:endParaRPr lang="en-US" dirty="0"/>
          </a:p>
        </p:txBody>
      </p:sp>
      <p:sp>
        <p:nvSpPr>
          <p:cNvPr id="10" name="Footer Placeholder 4"/>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endParaRPr lang="en-US" dirty="0"/>
          </a:p>
        </p:txBody>
      </p:sp>
      <p:sp>
        <p:nvSpPr>
          <p:cNvPr id="11" name="Slide Number Placeholder 5"/>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4" Type="http://schemas.openxmlformats.org/officeDocument/2006/relationships/theme" Target="../theme/theme10.xml"/><Relationship Id="rId3" Type="http://schemas.openxmlformats.org/officeDocument/2006/relationships/image" Target="../media/image9.jpeg"/><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2.png"/><Relationship Id="rId3" Type="http://schemas.microsoft.com/office/2007/relationships/hdphoto" Target="../media/image4.wdp"/><Relationship Id="rId2" Type="http://schemas.openxmlformats.org/officeDocument/2006/relationships/image" Target="../media/image3.jpe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4" Type="http://schemas.openxmlformats.org/officeDocument/2006/relationships/theme" Target="../theme/theme5.xml"/><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4" Type="http://schemas.openxmlformats.org/officeDocument/2006/relationships/theme" Target="../theme/theme7.xml"/><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4" Type="http://schemas.openxmlformats.org/officeDocument/2006/relationships/theme" Target="../theme/theme8.xml"/><Relationship Id="rId3"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4" Type="http://schemas.openxmlformats.org/officeDocument/2006/relationships/theme" Target="../theme/theme9.xml"/><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srcRect t="8706"/>
          <a:stretch>
            <a:fillRect/>
          </a:stretch>
        </p:blipFill>
        <p:spPr>
          <a:xfrm>
            <a:off x="-4412" y="0"/>
            <a:ext cx="9148411" cy="5143500"/>
          </a:xfrm>
          <a:prstGeom prst="rect">
            <a:avLst/>
          </a:prstGeom>
        </p:spPr>
      </p:pic>
      <p:sp>
        <p:nvSpPr>
          <p:cNvPr id="8" name="Rectangle 7"/>
          <p:cNvSpPr/>
          <p:nvPr userDrawn="1"/>
        </p:nvSpPr>
        <p:spPr>
          <a:xfrm>
            <a:off x="0" y="2171700"/>
            <a:ext cx="9144000" cy="2971800"/>
          </a:xfrm>
          <a:prstGeom prst="rect">
            <a:avLst/>
          </a:prstGeom>
          <a:gradFill>
            <a:gsLst>
              <a:gs pos="0">
                <a:schemeClr val="accent1">
                  <a:alpha val="0"/>
                  <a:lumMod val="0"/>
                </a:schemeClr>
              </a:gs>
              <a:gs pos="100000">
                <a:srgbClr val="0026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a:stretch>
            <a:fillRect/>
          </a:stretch>
        </p:blipFill>
        <p:spPr>
          <a:xfrm>
            <a:off x="3930650" y="563785"/>
            <a:ext cx="1282700" cy="136708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a:srcRect t="90864"/>
          <a:stretch>
            <a:fillRect/>
          </a:stretch>
        </p:blipFill>
        <p:spPr>
          <a:xfrm>
            <a:off x="0" y="4673600"/>
            <a:ext cx="9144000" cy="469900"/>
          </a:xfrm>
          <a:prstGeom prst="rect">
            <a:avLst/>
          </a:prstGeom>
        </p:spPr>
      </p:pic>
    </p:spTree>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a:stretch>
            <a:fillRect/>
          </a:stretch>
        </p:blipFill>
        <p:spPr>
          <a:xfrm>
            <a:off x="-2" y="0"/>
            <a:ext cx="9144002" cy="5148072"/>
          </a:xfrm>
          <a:prstGeom prst="rect">
            <a:avLst/>
          </a:prstGeom>
        </p:spPr>
      </p:pic>
      <p:sp>
        <p:nvSpPr>
          <p:cNvPr id="7" name="Rectangle 6"/>
          <p:cNvSpPr/>
          <p:nvPr userDrawn="1"/>
        </p:nvSpPr>
        <p:spPr>
          <a:xfrm>
            <a:off x="648" y="0"/>
            <a:ext cx="9143352" cy="5143503"/>
          </a:xfrm>
          <a:prstGeom prst="rect">
            <a:avLst/>
          </a:prstGeom>
          <a:solidFill>
            <a:srgbClr val="0E1D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4C"/>
              </a:solidFill>
            </a:endParaRPr>
          </a:p>
        </p:txBody>
      </p:sp>
      <p:pic>
        <p:nvPicPr>
          <p:cNvPr id="9" name="Picture 8"/>
          <p:cNvPicPr>
            <a:picLocks noChangeAspect="1"/>
          </p:cNvPicPr>
          <p:nvPr userDrawn="1"/>
        </p:nvPicPr>
        <p:blipFill>
          <a:blip r:embed="rId4"/>
          <a:stretch>
            <a:fillRect/>
          </a:stretch>
        </p:blipFill>
        <p:spPr>
          <a:xfrm>
            <a:off x="3930650" y="563785"/>
            <a:ext cx="1282700" cy="1367088"/>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srcRect t="8609"/>
          <a:stretch>
            <a:fillRect/>
          </a:stretch>
        </p:blipFill>
        <p:spPr>
          <a:xfrm rot="10800000">
            <a:off x="5427" y="0"/>
            <a:ext cx="9138573" cy="5143500"/>
          </a:xfrm>
          <a:prstGeom prst="rect">
            <a:avLst/>
          </a:prstGeom>
        </p:spPr>
      </p:pic>
      <p:pic>
        <p:nvPicPr>
          <p:cNvPr id="8" name="Picture 7"/>
          <p:cNvPicPr>
            <a:picLocks noChangeAspect="1"/>
          </p:cNvPicPr>
          <p:nvPr userDrawn="1"/>
        </p:nvPicPr>
        <p:blipFill>
          <a:blip r:embed="rId3"/>
          <a:stretch>
            <a:fillRect/>
          </a:stretch>
        </p:blipFill>
        <p:spPr>
          <a:xfrm>
            <a:off x="3930650" y="970185"/>
            <a:ext cx="1282700" cy="1367088"/>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srcRect t="8609"/>
          <a:stretch>
            <a:fillRect/>
          </a:stretch>
        </p:blipFill>
        <p:spPr>
          <a:xfrm rot="10800000">
            <a:off x="5427" y="0"/>
            <a:ext cx="9138573" cy="5143500"/>
          </a:xfrm>
          <a:prstGeom prst="rect">
            <a:avLst/>
          </a:prstGeom>
        </p:spPr>
      </p:pic>
      <p:sp>
        <p:nvSpPr>
          <p:cNvPr id="9" name="Rectangle 8"/>
          <p:cNvSpPr/>
          <p:nvPr userDrawn="1"/>
        </p:nvSpPr>
        <p:spPr>
          <a:xfrm>
            <a:off x="648" y="0"/>
            <a:ext cx="9143352" cy="5143503"/>
          </a:xfrm>
          <a:prstGeom prst="rect">
            <a:avLst/>
          </a:prstGeom>
          <a:solidFill>
            <a:srgbClr val="0E1D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4C"/>
              </a:solidFill>
            </a:endParaRPr>
          </a:p>
        </p:txBody>
      </p:sp>
      <p:pic>
        <p:nvPicPr>
          <p:cNvPr id="8" name="Picture 7"/>
          <p:cNvPicPr>
            <a:picLocks noChangeAspect="1"/>
          </p:cNvPicPr>
          <p:nvPr userDrawn="1"/>
        </p:nvPicPr>
        <p:blipFill>
          <a:blip r:embed="rId3"/>
          <a:stretch>
            <a:fillRect/>
          </a:stretch>
        </p:blipFill>
        <p:spPr>
          <a:xfrm>
            <a:off x="3930650" y="970185"/>
            <a:ext cx="1282700" cy="1367088"/>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srcRect t="8706"/>
          <a:stretch>
            <a:fillRect/>
          </a:stretch>
        </p:blipFill>
        <p:spPr>
          <a:xfrm>
            <a:off x="-4412" y="0"/>
            <a:ext cx="9148411" cy="5143500"/>
          </a:xfrm>
          <a:prstGeom prst="rect">
            <a:avLst/>
          </a:prstGeom>
        </p:spPr>
      </p:pic>
      <p:pic>
        <p:nvPicPr>
          <p:cNvPr id="8" name="Picture 7"/>
          <p:cNvPicPr>
            <a:picLocks noChangeAspect="1"/>
          </p:cNvPicPr>
          <p:nvPr userDrawn="1"/>
        </p:nvPicPr>
        <p:blipFill>
          <a:blip r:embed="rId3"/>
          <a:stretch>
            <a:fillRect/>
          </a:stretch>
        </p:blipFill>
        <p:spPr>
          <a:xfrm>
            <a:off x="3930650" y="678085"/>
            <a:ext cx="1282700" cy="1367088"/>
          </a:xfrm>
          <a:prstGeom prst="rect">
            <a:avLst/>
          </a:prstGeom>
        </p:spPr>
      </p:pic>
      <p:sp>
        <p:nvSpPr>
          <p:cNvPr id="9" name="Rectangle 8"/>
          <p:cNvSpPr/>
          <p:nvPr userDrawn="1"/>
        </p:nvSpPr>
        <p:spPr>
          <a:xfrm>
            <a:off x="0" y="2171700"/>
            <a:ext cx="9144000" cy="2971800"/>
          </a:xfrm>
          <a:prstGeom prst="rect">
            <a:avLst/>
          </a:prstGeom>
          <a:gradFill>
            <a:gsLst>
              <a:gs pos="0">
                <a:schemeClr val="accent1">
                  <a:alpha val="0"/>
                  <a:lumMod val="0"/>
                </a:schemeClr>
              </a:gs>
              <a:gs pos="100000">
                <a:srgbClr val="0026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srcRect t="8706"/>
          <a:stretch>
            <a:fillRect/>
          </a:stretch>
        </p:blipFill>
        <p:spPr>
          <a:xfrm>
            <a:off x="-4412" y="0"/>
            <a:ext cx="9148411" cy="5143500"/>
          </a:xfrm>
          <a:prstGeom prst="rect">
            <a:avLst/>
          </a:prstGeom>
        </p:spPr>
      </p:pic>
      <p:sp>
        <p:nvSpPr>
          <p:cNvPr id="9" name="Rectangle 8"/>
          <p:cNvSpPr/>
          <p:nvPr userDrawn="1"/>
        </p:nvSpPr>
        <p:spPr>
          <a:xfrm>
            <a:off x="648" y="0"/>
            <a:ext cx="9143352" cy="5143503"/>
          </a:xfrm>
          <a:prstGeom prst="rect">
            <a:avLst/>
          </a:prstGeom>
          <a:solidFill>
            <a:srgbClr val="0E1D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4C"/>
              </a:solidFill>
            </a:endParaRPr>
          </a:p>
        </p:txBody>
      </p:sp>
      <p:pic>
        <p:nvPicPr>
          <p:cNvPr id="10" name="Picture 9"/>
          <p:cNvPicPr>
            <a:picLocks noChangeAspect="1"/>
          </p:cNvPicPr>
          <p:nvPr userDrawn="1"/>
        </p:nvPicPr>
        <p:blipFill>
          <a:blip r:embed="rId3"/>
          <a:stretch>
            <a:fillRect/>
          </a:stretch>
        </p:blipFill>
        <p:spPr>
          <a:xfrm>
            <a:off x="3930650" y="678085"/>
            <a:ext cx="1282700" cy="1367088"/>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10000"/>
          </a:blip>
          <a:srcRect t="8706"/>
          <a:stretch>
            <a:fillRect/>
          </a:stretch>
        </p:blipFill>
        <p:spPr>
          <a:xfrm>
            <a:off x="-4412" y="0"/>
            <a:ext cx="9148411" cy="5143500"/>
          </a:xfrm>
          <a:prstGeom prst="rect">
            <a:avLst/>
          </a:prstGeom>
        </p:spPr>
      </p:pic>
      <p:pic>
        <p:nvPicPr>
          <p:cNvPr id="8" name="Picture 7"/>
          <p:cNvPicPr>
            <a:picLocks noChangeAspect="1"/>
          </p:cNvPicPr>
          <p:nvPr userDrawn="1"/>
        </p:nvPicPr>
        <p:blipFill rotWithShape="1">
          <a:blip r:embed="rId3"/>
          <a:srcRect t="90864"/>
          <a:stretch>
            <a:fillRect/>
          </a:stretch>
        </p:blipFill>
        <p:spPr>
          <a:xfrm>
            <a:off x="0" y="4673600"/>
            <a:ext cx="9144000" cy="4699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15000"/>
          </a:blip>
          <a:srcRect t="8609"/>
          <a:stretch>
            <a:fillRect/>
          </a:stretch>
        </p:blipFill>
        <p:spPr>
          <a:xfrm>
            <a:off x="5427" y="0"/>
            <a:ext cx="9138573" cy="5143500"/>
          </a:xfrm>
          <a:prstGeom prst="rect">
            <a:avLst/>
          </a:prstGeom>
        </p:spPr>
      </p:pic>
      <p:pic>
        <p:nvPicPr>
          <p:cNvPr id="8" name="Picture 7"/>
          <p:cNvPicPr>
            <a:picLocks noChangeAspect="1"/>
          </p:cNvPicPr>
          <p:nvPr userDrawn="1"/>
        </p:nvPicPr>
        <p:blipFill rotWithShape="1">
          <a:blip r:embed="rId3"/>
          <a:srcRect t="90864"/>
          <a:stretch>
            <a:fillRect/>
          </a:stretch>
        </p:blipFill>
        <p:spPr>
          <a:xfrm>
            <a:off x="0" y="4673600"/>
            <a:ext cx="9144000" cy="469900"/>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alphaModFix amt="10000"/>
          </a:blip>
          <a:srcRect t="8706"/>
          <a:stretch>
            <a:fillRect/>
          </a:stretch>
        </p:blipFill>
        <p:spPr>
          <a:xfrm>
            <a:off x="-4412" y="0"/>
            <a:ext cx="9148411" cy="5143500"/>
          </a:xfrm>
          <a:prstGeom prst="rect">
            <a:avLst/>
          </a:prstGeom>
        </p:spPr>
      </p:pic>
      <p:pic>
        <p:nvPicPr>
          <p:cNvPr id="8" name="Picture 7"/>
          <p:cNvPicPr>
            <a:picLocks noChangeAspect="1"/>
          </p:cNvPicPr>
          <p:nvPr userDrawn="1"/>
        </p:nvPicPr>
        <p:blipFill rotWithShape="1">
          <a:blip r:embed="rId3"/>
          <a:srcRect t="90864"/>
          <a:stretch>
            <a:fillRect/>
          </a:stretch>
        </p:blipFill>
        <p:spPr>
          <a:xfrm>
            <a:off x="0" y="4673600"/>
            <a:ext cx="9144000" cy="469900"/>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3179415"/>
            <a:ext cx="9144000" cy="1241425"/>
          </a:xfrm>
        </p:spPr>
        <p:txBody>
          <a:bodyPr/>
          <a:lstStyle/>
          <a:p>
            <a:r>
              <a:rPr lang="en-US" dirty="0">
                <a:latin typeface="Times New Roman" panose="02020503050405090304" pitchFamily="18" charset="0"/>
                <a:cs typeface="Times New Roman" panose="02020503050405090304" pitchFamily="18" charset="0"/>
              </a:rPr>
              <a:t>G</a:t>
            </a:r>
            <a:r>
              <a:rPr lang="en-US" altLang="zh-CN" dirty="0">
                <a:latin typeface="Times New Roman" panose="02020503050405090304" pitchFamily="18" charset="0"/>
                <a:cs typeface="Times New Roman" panose="02020503050405090304" pitchFamily="18" charset="0"/>
              </a:rPr>
              <a:t>roup14</a:t>
            </a:r>
            <a:r>
              <a:rPr lang="zh-CN" altLang="en-US" dirty="0">
                <a:latin typeface="Times New Roman" panose="02020503050405090304" pitchFamily="18" charset="0"/>
                <a:cs typeface="Times New Roman" panose="02020503050405090304" pitchFamily="18" charset="0"/>
              </a:rPr>
              <a:t>：</a:t>
            </a:r>
            <a:r>
              <a:rPr lang="en-US" altLang="zh-CN" dirty="0">
                <a:latin typeface="Times New Roman" panose="02020503050405090304" pitchFamily="18" charset="0"/>
                <a:cs typeface="Times New Roman" panose="02020503050405090304" pitchFamily="18" charset="0"/>
              </a:rPr>
              <a:t>Ya Wang, Yu Qing, Suyuan Wang, </a:t>
            </a:r>
            <a:r>
              <a:rPr lang="en-US" altLang="zh-CN" dirty="0" err="1">
                <a:latin typeface="Times New Roman" panose="02020503050405090304" pitchFamily="18" charset="0"/>
                <a:cs typeface="Times New Roman" panose="02020503050405090304" pitchFamily="18" charset="0"/>
              </a:rPr>
              <a:t>Yile</a:t>
            </a:r>
            <a:r>
              <a:rPr lang="en-US" altLang="zh-CN" dirty="0">
                <a:latin typeface="Times New Roman" panose="02020503050405090304" pitchFamily="18" charset="0"/>
                <a:cs typeface="Times New Roman" panose="02020503050405090304" pitchFamily="18" charset="0"/>
              </a:rPr>
              <a:t> Zhu</a:t>
            </a:r>
            <a:endParaRPr lang="en-US" dirty="0">
              <a:latin typeface="Times New Roman" panose="02020503050405090304" pitchFamily="18" charset="0"/>
              <a:cs typeface="Times New Roman" panose="02020503050405090304" pitchFamily="18" charset="0"/>
            </a:endParaRPr>
          </a:p>
        </p:txBody>
      </p:sp>
      <p:sp>
        <p:nvSpPr>
          <p:cNvPr id="7" name="Title 6"/>
          <p:cNvSpPr>
            <a:spLocks noGrp="1"/>
          </p:cNvSpPr>
          <p:nvPr>
            <p:ph type="ctrTitle"/>
          </p:nvPr>
        </p:nvSpPr>
        <p:spPr>
          <a:xfrm>
            <a:off x="0" y="2094060"/>
            <a:ext cx="9376564" cy="505765"/>
          </a:xfrm>
        </p:spPr>
        <p:txBody>
          <a:bodyPr/>
          <a:lstStyle/>
          <a:p>
            <a:r>
              <a:rPr lang="en-US" sz="2800" dirty="0">
                <a:latin typeface="Times New Roman" panose="02020503050405090304" pitchFamily="18" charset="0"/>
                <a:ea typeface="DengXian" panose="02010600030101010101" pitchFamily="2" charset="-122"/>
                <a:cs typeface="Times New Roman" panose="02020503050405090304" pitchFamily="18" charset="0"/>
              </a:rPr>
              <a:t>Estimation And Prediction Of Patient Length Of Stay</a:t>
            </a:r>
            <a:endParaRPr lang="en-US" sz="66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4653" y="96313"/>
            <a:ext cx="7886700" cy="708025"/>
          </a:xfrm>
        </p:spPr>
        <p:txBody>
          <a:bodyPr/>
          <a:lstStyle/>
          <a:p>
            <a:r>
              <a:rPr lang="en-US" sz="2800" dirty="0">
                <a:latin typeface="Times New Roman" panose="02020503050405090304" pitchFamily="18" charset="0"/>
                <a:cs typeface="Times New Roman" panose="02020503050405090304" pitchFamily="18" charset="0"/>
              </a:rPr>
              <a:t>R</a:t>
            </a:r>
            <a:r>
              <a:rPr lang="en-US" altLang="zh-CN" sz="2800" dirty="0">
                <a:latin typeface="Times New Roman" panose="02020503050405090304" pitchFamily="18" charset="0"/>
                <a:cs typeface="Times New Roman" panose="02020503050405090304" pitchFamily="18" charset="0"/>
              </a:rPr>
              <a:t>esults</a:t>
            </a:r>
            <a:endParaRPr lang="en-US" sz="2800" dirty="0">
              <a:latin typeface="Times New Roman" panose="02020503050405090304" pitchFamily="18" charset="0"/>
              <a:cs typeface="Times New Roman" panose="02020503050405090304" pitchFamily="18" charset="0"/>
            </a:endParaRPr>
          </a:p>
        </p:txBody>
      </p:sp>
      <p:sp>
        <p:nvSpPr>
          <p:cNvPr id="3" name="Subtitle 2"/>
          <p:cNvSpPr>
            <a:spLocks noGrp="1"/>
          </p:cNvSpPr>
          <p:nvPr>
            <p:ph type="subTitle" idx="1"/>
          </p:nvPr>
        </p:nvSpPr>
        <p:spPr>
          <a:xfrm>
            <a:off x="554653" y="718596"/>
            <a:ext cx="7680234" cy="499971"/>
          </a:xfrm>
        </p:spPr>
        <p:txBody>
          <a:bodyPr/>
          <a:lstStyle/>
          <a:p>
            <a:r>
              <a:rPr lang="en-US" sz="1600" dirty="0">
                <a:latin typeface="Times New Roman" panose="02020503050405090304" pitchFamily="18" charset="0"/>
                <a:cs typeface="Times New Roman" panose="02020503050405090304" pitchFamily="18" charset="0"/>
              </a:rPr>
              <a:t>Finding 1</a:t>
            </a:r>
            <a:r>
              <a:rPr lang="zh-CN" altLang="en-US" sz="1600" dirty="0">
                <a:latin typeface="Times New Roman" panose="02020503050405090304" pitchFamily="18" charset="0"/>
                <a:cs typeface="Times New Roman" panose="02020503050405090304" pitchFamily="18" charset="0"/>
              </a:rPr>
              <a:t>：</a:t>
            </a:r>
            <a:r>
              <a:rPr lang="en-US" altLang="zh-CN" sz="1600" dirty="0">
                <a:latin typeface="Times New Roman" panose="02020503050405090304" pitchFamily="18" charset="0"/>
                <a:cs typeface="Times New Roman" panose="02020503050405090304" pitchFamily="18" charset="0"/>
              </a:rPr>
              <a:t>Relationship between demographics and length of stay</a:t>
            </a:r>
            <a:endParaRPr lang="en-US" altLang="zh-CN" sz="1600" dirty="0">
              <a:latin typeface="Times New Roman" panose="02020503050405090304" pitchFamily="18" charset="0"/>
              <a:cs typeface="Times New Roman" panose="02020503050405090304" pitchFamily="18" charset="0"/>
            </a:endParaRPr>
          </a:p>
          <a:p>
            <a:endParaRPr lang="en-US" sz="1800" dirty="0">
              <a:latin typeface="Times New Roman" panose="02020503050405090304" pitchFamily="18" charset="0"/>
              <a:cs typeface="Times New Roman" panose="02020503050405090304" pitchFamily="18" charset="0"/>
            </a:endParaRPr>
          </a:p>
        </p:txBody>
      </p:sp>
      <p:pic>
        <p:nvPicPr>
          <p:cNvPr id="9" name="图片 8"/>
          <p:cNvPicPr>
            <a:picLocks noChangeAspect="1"/>
          </p:cNvPicPr>
          <p:nvPr/>
        </p:nvPicPr>
        <p:blipFill>
          <a:blip r:embed="rId1"/>
          <a:stretch>
            <a:fillRect/>
          </a:stretch>
        </p:blipFill>
        <p:spPr>
          <a:xfrm>
            <a:off x="3520176" y="1044190"/>
            <a:ext cx="5367670" cy="3215964"/>
          </a:xfrm>
          <a:prstGeom prst="rect">
            <a:avLst/>
          </a:prstGeom>
        </p:spPr>
      </p:pic>
      <p:sp>
        <p:nvSpPr>
          <p:cNvPr id="12" name="文本框 11"/>
          <p:cNvSpPr txBox="1"/>
          <p:nvPr/>
        </p:nvSpPr>
        <p:spPr>
          <a:xfrm>
            <a:off x="607837" y="1486837"/>
            <a:ext cx="3002191" cy="216982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dirty="0">
                <a:ln>
                  <a:noFill/>
                </a:ln>
                <a:solidFill>
                  <a:prstClr val="black"/>
                </a:solidFill>
                <a:effectLst/>
                <a:uLnTx/>
                <a:uFillTx/>
                <a:latin typeface="Times New Roman" panose="02020503050405090304" pitchFamily="18" charset="0"/>
                <a:ea typeface="+mn-ea"/>
                <a:cs typeface="Times New Roman" panose="02020503050405090304" pitchFamily="18" charset="0"/>
              </a:rPr>
              <a:t>1.Hospital.Service.Area, it can be seen that patients in New York City, Southern Tier have longer Length of Stay relative to other regions.</a:t>
            </a:r>
            <a:endParaRPr kumimoji="0" lang="en-US" sz="1350" b="0" i="0" u="none" strike="noStrike" kern="1200" cap="none" spc="0" normalizeH="0" baseline="0" noProof="0" dirty="0">
              <a:ln>
                <a:noFill/>
              </a:ln>
              <a:solidFill>
                <a:prstClr val="black"/>
              </a:solidFill>
              <a:effectLst/>
              <a:uLnTx/>
              <a:uFillTx/>
              <a:latin typeface="Times New Roman" panose="02020503050405090304" pitchFamily="18" charset="0"/>
              <a:ea typeface="+mn-ea"/>
              <a:cs typeface="Times New Roman" panose="02020503050405090304" pitchFamily="18" charset="0"/>
            </a:endParaRPr>
          </a:p>
          <a:p>
            <a:pPr marL="0" marR="0" lvl="0" indent="0" algn="l" defTabSz="6858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dirty="0">
                <a:ln>
                  <a:noFill/>
                </a:ln>
                <a:solidFill>
                  <a:prstClr val="black"/>
                </a:solidFill>
                <a:effectLst/>
                <a:uLnTx/>
                <a:uFillTx/>
                <a:latin typeface="Times New Roman" panose="02020503050405090304" pitchFamily="18" charset="0"/>
                <a:ea typeface="+mn-ea"/>
                <a:cs typeface="Times New Roman" panose="02020503050405090304" pitchFamily="18" charset="0"/>
              </a:rPr>
              <a:t>2.The older the patient, the longer the Length of Stay.</a:t>
            </a:r>
            <a:endParaRPr kumimoji="0" lang="en-US" sz="1350" b="0" i="0" u="none" strike="noStrike" kern="1200" cap="none" spc="0" normalizeH="0" baseline="0" noProof="0" dirty="0">
              <a:ln>
                <a:noFill/>
              </a:ln>
              <a:solidFill>
                <a:prstClr val="black"/>
              </a:solidFill>
              <a:effectLst/>
              <a:uLnTx/>
              <a:uFillTx/>
              <a:latin typeface="Times New Roman" panose="02020503050405090304" pitchFamily="18" charset="0"/>
              <a:ea typeface="+mn-ea"/>
              <a:cs typeface="Times New Roman" panose="02020503050405090304" pitchFamily="18" charset="0"/>
            </a:endParaRPr>
          </a:p>
          <a:p>
            <a:pPr marL="0" marR="0" lvl="0" indent="0" algn="l" defTabSz="6858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dirty="0">
                <a:ln>
                  <a:noFill/>
                </a:ln>
                <a:solidFill>
                  <a:prstClr val="black"/>
                </a:solidFill>
                <a:effectLst/>
                <a:uLnTx/>
                <a:uFillTx/>
                <a:latin typeface="Times New Roman" panose="02020503050405090304" pitchFamily="18" charset="0"/>
                <a:ea typeface="+mn-ea"/>
                <a:cs typeface="Times New Roman" panose="02020503050405090304" pitchFamily="18" charset="0"/>
              </a:rPr>
              <a:t>3.Male patients have a longer Length of Stay than female patients.</a:t>
            </a:r>
            <a:endParaRPr kumimoji="0" lang="en-US" sz="1350" b="0" i="0" u="none" strike="noStrike" kern="1200" cap="none" spc="0" normalizeH="0" baseline="0" noProof="0" dirty="0">
              <a:ln>
                <a:noFill/>
              </a:ln>
              <a:solidFill>
                <a:prstClr val="black"/>
              </a:solidFill>
              <a:effectLst/>
              <a:uLnTx/>
              <a:uFillTx/>
              <a:latin typeface="Times New Roman" panose="02020503050405090304" pitchFamily="18" charset="0"/>
              <a:ea typeface="+mn-ea"/>
              <a:cs typeface="Times New Roman" panose="02020503050405090304" pitchFamily="18" charset="0"/>
            </a:endParaRPr>
          </a:p>
          <a:p>
            <a:pPr marL="0" marR="0" lvl="0" indent="0" algn="l" defTabSz="6858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dirty="0">
                <a:ln>
                  <a:noFill/>
                </a:ln>
                <a:solidFill>
                  <a:prstClr val="black"/>
                </a:solidFill>
                <a:effectLst/>
                <a:uLnTx/>
                <a:uFillTx/>
                <a:latin typeface="Times New Roman" panose="02020503050405090304" pitchFamily="18" charset="0"/>
                <a:ea typeface="+mn-ea"/>
                <a:cs typeface="Times New Roman" panose="02020503050405090304" pitchFamily="18" charset="0"/>
              </a:rPr>
              <a:t>4.Length of Stay is longer for patients of Black/African American race.</a:t>
            </a:r>
            <a:endParaRPr kumimoji="0" lang="en-US" sz="1350" b="0" i="0" u="none" strike="noStrike" kern="1200" cap="none" spc="0" normalizeH="0" baseline="0" noProof="0" dirty="0">
              <a:ln>
                <a:noFill/>
              </a:ln>
              <a:solidFill>
                <a:prstClr val="black"/>
              </a:solidFill>
              <a:effectLst/>
              <a:uLnTx/>
              <a:uFillTx/>
              <a:latin typeface="Times New Roman" panose="02020503050405090304" pitchFamily="18" charset="0"/>
              <a:ea typeface="+mn-ea"/>
              <a:cs typeface="Times New Roman" panose="0202050305040509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650" y="86844"/>
            <a:ext cx="7886700" cy="708025"/>
          </a:xfrm>
        </p:spPr>
        <p:txBody>
          <a:bodyPr/>
          <a:lstStyle/>
          <a:p>
            <a:r>
              <a:rPr lang="en-US" sz="2800" dirty="0">
                <a:latin typeface="Times New Roman" panose="02020503050405090304" pitchFamily="18" charset="0"/>
                <a:cs typeface="Times New Roman" panose="02020503050405090304" pitchFamily="18" charset="0"/>
              </a:rPr>
              <a:t>R</a:t>
            </a:r>
            <a:r>
              <a:rPr lang="en-US" altLang="zh-CN" sz="2800" dirty="0">
                <a:latin typeface="Times New Roman" panose="02020503050405090304" pitchFamily="18" charset="0"/>
                <a:cs typeface="Times New Roman" panose="02020503050405090304" pitchFamily="18" charset="0"/>
              </a:rPr>
              <a:t>esults</a:t>
            </a:r>
            <a:endParaRPr lang="en-US" sz="2800" dirty="0">
              <a:latin typeface="Times New Roman" panose="02020503050405090304" pitchFamily="18" charset="0"/>
              <a:cs typeface="Times New Roman" panose="02020503050405090304" pitchFamily="18" charset="0"/>
            </a:endParaRPr>
          </a:p>
        </p:txBody>
      </p:sp>
      <p:sp>
        <p:nvSpPr>
          <p:cNvPr id="3" name="Subtitle 2"/>
          <p:cNvSpPr>
            <a:spLocks noGrp="1"/>
          </p:cNvSpPr>
          <p:nvPr>
            <p:ph type="subTitle" idx="1"/>
          </p:nvPr>
        </p:nvSpPr>
        <p:spPr>
          <a:xfrm>
            <a:off x="628650" y="496751"/>
            <a:ext cx="7680234" cy="499971"/>
          </a:xfrm>
        </p:spPr>
        <p:txBody>
          <a:bodyPr/>
          <a:lstStyle/>
          <a:p>
            <a:r>
              <a:rPr lang="en-US" sz="1600" dirty="0">
                <a:latin typeface="Times New Roman" panose="02020503050405090304" pitchFamily="18" charset="0"/>
                <a:cs typeface="Times New Roman" panose="02020503050405090304" pitchFamily="18" charset="0"/>
              </a:rPr>
              <a:t>Finding 2</a:t>
            </a:r>
            <a:r>
              <a:rPr lang="zh-CN" altLang="en-US" sz="1600" dirty="0">
                <a:latin typeface="Times New Roman" panose="02020503050405090304" pitchFamily="18" charset="0"/>
                <a:cs typeface="Times New Roman" panose="02020503050405090304" pitchFamily="18" charset="0"/>
              </a:rPr>
              <a:t>：</a:t>
            </a:r>
            <a:r>
              <a:rPr lang="en-US" altLang="zh-CN" sz="1600" dirty="0">
                <a:latin typeface="Times New Roman" panose="02020503050405090304" pitchFamily="18" charset="0"/>
                <a:cs typeface="Times New Roman" panose="02020503050405090304" pitchFamily="18" charset="0"/>
              </a:rPr>
              <a:t>Relationship between admission information and length of stay</a:t>
            </a:r>
            <a:endParaRPr lang="en-US" sz="1800" dirty="0">
              <a:latin typeface="Times New Roman" panose="02020503050405090304" pitchFamily="18" charset="0"/>
              <a:cs typeface="Times New Roman" panose="02020503050405090304" pitchFamily="18" charset="0"/>
            </a:endParaRPr>
          </a:p>
        </p:txBody>
      </p:sp>
      <p:sp>
        <p:nvSpPr>
          <p:cNvPr id="12" name="文本框 11"/>
          <p:cNvSpPr txBox="1"/>
          <p:nvPr/>
        </p:nvSpPr>
        <p:spPr>
          <a:xfrm>
            <a:off x="628650" y="3598721"/>
            <a:ext cx="6210851" cy="923330"/>
          </a:xfrm>
          <a:prstGeom prst="rect">
            <a:avLst/>
          </a:prstGeom>
          <a:noFill/>
        </p:spPr>
        <p:txBody>
          <a:bodyPr wrap="square" rtlCol="0">
            <a:spAutoFit/>
          </a:bodyPr>
          <a:lstStyle/>
          <a:p>
            <a:pPr algn="just"/>
            <a:r>
              <a:rPr lang="en-US" dirty="0">
                <a:latin typeface="Times New Roman" panose="02020503050405090304" pitchFamily="18" charset="0"/>
                <a:cs typeface="Times New Roman" panose="02020503050405090304" pitchFamily="18" charset="0"/>
              </a:rPr>
              <a:t>- Trauma patients have a longer median length of stay compared to other types of </a:t>
            </a:r>
            <a:r>
              <a:rPr lang="en-US" dirty="0" err="1">
                <a:latin typeface="Times New Roman" panose="02020503050405090304" pitchFamily="18" charset="0"/>
                <a:cs typeface="Times New Roman" panose="02020503050405090304" pitchFamily="18" charset="0"/>
              </a:rPr>
              <a:t>hospitalisation</a:t>
            </a:r>
            <a:r>
              <a:rPr lang="en-US" dirty="0">
                <a:latin typeface="Times New Roman" panose="02020503050405090304" pitchFamily="18" charset="0"/>
                <a:cs typeface="Times New Roman" panose="02020503050405090304" pitchFamily="18" charset="0"/>
              </a:rPr>
              <a:t>. Trauma patients are usually admitted as a result of an accident or severe trauma, and these patients tend to have more complex conditions that may require multiple tests, treatments, and surgeries, which in turn increase the length of stay.</a:t>
            </a:r>
            <a:endParaRPr lang="en-US" dirty="0">
              <a:latin typeface="Times New Roman" panose="02020503050405090304" pitchFamily="18" charset="0"/>
              <a:cs typeface="Times New Roman" panose="02020503050405090304" pitchFamily="18" charset="0"/>
            </a:endParaRPr>
          </a:p>
        </p:txBody>
      </p:sp>
      <p:pic>
        <p:nvPicPr>
          <p:cNvPr id="14" name="图片 13"/>
          <p:cNvPicPr>
            <a:picLocks noChangeAspect="1"/>
          </p:cNvPicPr>
          <p:nvPr/>
        </p:nvPicPr>
        <p:blipFill>
          <a:blip r:embed="rId1"/>
          <a:stretch>
            <a:fillRect/>
          </a:stretch>
        </p:blipFill>
        <p:spPr>
          <a:xfrm>
            <a:off x="526676" y="794869"/>
            <a:ext cx="4045324" cy="2737293"/>
          </a:xfrm>
          <a:prstGeom prst="rect">
            <a:avLst/>
          </a:prstGeom>
        </p:spPr>
      </p:pic>
      <p:sp>
        <p:nvSpPr>
          <p:cNvPr id="15" name="文本框 14"/>
          <p:cNvSpPr txBox="1"/>
          <p:nvPr/>
        </p:nvSpPr>
        <p:spPr>
          <a:xfrm>
            <a:off x="4963131" y="850973"/>
            <a:ext cx="3921877" cy="2377574"/>
          </a:xfrm>
          <a:prstGeom prst="rect">
            <a:avLst/>
          </a:prstGeom>
          <a:noFill/>
        </p:spPr>
        <p:txBody>
          <a:bodyPr wrap="square" rtlCol="0">
            <a:spAutoFit/>
          </a:bodyPr>
          <a:lstStyle/>
          <a:p>
            <a:r>
              <a:rPr lang="en-US" dirty="0">
                <a:latin typeface="Times New Roman" panose="02020503050405090304" pitchFamily="18" charset="0"/>
                <a:cs typeface="Times New Roman" panose="02020503050405090304" pitchFamily="18" charset="0"/>
              </a:rPr>
              <a:t>- Non-emergency admissions may require multiple treatments or recovery from surgery, and these processes may result in additional hospital days. In contrast, emergency patients, although sicker, may have relatively shorter hospital stays due to more effective emergency management and tighter treatment protocols. Second, non-emergency patients may have more stringent discharge criteria, and hospitals may take longer to ensure that the patient recovers and </a:t>
            </a:r>
            <a:r>
              <a:rPr lang="en-US" dirty="0" err="1">
                <a:latin typeface="Times New Roman" panose="02020503050405090304" pitchFamily="18" charset="0"/>
                <a:cs typeface="Times New Roman" panose="02020503050405090304" pitchFamily="18" charset="0"/>
              </a:rPr>
              <a:t>stabilises</a:t>
            </a:r>
            <a:r>
              <a:rPr lang="en-US" dirty="0">
                <a:latin typeface="Times New Roman" panose="02020503050405090304" pitchFamily="18" charset="0"/>
                <a:cs typeface="Times New Roman" panose="02020503050405090304" pitchFamily="18" charset="0"/>
              </a:rPr>
              <a:t>, which in turn may affect the median number of hospital days.</a:t>
            </a:r>
            <a:endParaRPr lang="en-US" dirty="0">
              <a:latin typeface="Times New Roman" panose="02020503050405090304" pitchFamily="18" charset="0"/>
              <a:cs typeface="Times New Roman" panose="02020503050405090304" pitchFamily="18" charset="0"/>
            </a:endParaRPr>
          </a:p>
        </p:txBody>
      </p:sp>
      <p:sp>
        <p:nvSpPr>
          <p:cNvPr id="16" name="Freeform: Shape 8"/>
          <p:cNvSpPr/>
          <p:nvPr/>
        </p:nvSpPr>
        <p:spPr>
          <a:xfrm>
            <a:off x="7331388" y="3123759"/>
            <a:ext cx="1285936" cy="1316853"/>
          </a:xfrm>
          <a:custGeom>
            <a:avLst/>
            <a:gdLst>
              <a:gd name="connsiteX0" fmla="*/ 465715 w 3802709"/>
              <a:gd name="connsiteY0" fmla="*/ 1722769 h 4267200"/>
              <a:gd name="connsiteX1" fmla="*/ 851578 w 3802709"/>
              <a:gd name="connsiteY1" fmla="*/ 1502599 h 4267200"/>
              <a:gd name="connsiteX2" fmla="*/ 1900220 w 3802709"/>
              <a:gd name="connsiteY2" fmla="*/ 907915 h 4267200"/>
              <a:gd name="connsiteX3" fmla="*/ 2951131 w 3802709"/>
              <a:gd name="connsiteY3" fmla="*/ 1502599 h 4267200"/>
              <a:gd name="connsiteX4" fmla="*/ 3336995 w 3802709"/>
              <a:gd name="connsiteY4" fmla="*/ 1722769 h 4267200"/>
              <a:gd name="connsiteX5" fmla="*/ 3355154 w 3802709"/>
              <a:gd name="connsiteY5" fmla="*/ 1722769 h 4267200"/>
              <a:gd name="connsiteX6" fmla="*/ 3741018 w 3802709"/>
              <a:gd name="connsiteY6" fmla="*/ 1053181 h 4267200"/>
              <a:gd name="connsiteX7" fmla="*/ 3582133 w 3802709"/>
              <a:gd name="connsiteY7" fmla="*/ 819393 h 4267200"/>
              <a:gd name="connsiteX8" fmla="*/ 1900220 w 3802709"/>
              <a:gd name="connsiteY8" fmla="*/ 0 h 4267200"/>
              <a:gd name="connsiteX9" fmla="*/ 220577 w 3802709"/>
              <a:gd name="connsiteY9" fmla="*/ 819393 h 4267200"/>
              <a:gd name="connsiteX10" fmla="*/ 61692 w 3802709"/>
              <a:gd name="connsiteY10" fmla="*/ 1053181 h 4267200"/>
              <a:gd name="connsiteX11" fmla="*/ 447556 w 3802709"/>
              <a:gd name="connsiteY11" fmla="*/ 1722769 h 4267200"/>
              <a:gd name="connsiteX12" fmla="*/ 465715 w 3802709"/>
              <a:gd name="connsiteY12" fmla="*/ 1722769 h 4267200"/>
              <a:gd name="connsiteX13" fmla="*/ 3339265 w 3802709"/>
              <a:gd name="connsiteY13" fmla="*/ 2544432 h 4267200"/>
              <a:gd name="connsiteX14" fmla="*/ 2948862 w 3802709"/>
              <a:gd name="connsiteY14" fmla="*/ 2769141 h 4267200"/>
              <a:gd name="connsiteX15" fmla="*/ 1900220 w 3802709"/>
              <a:gd name="connsiteY15" fmla="*/ 3359285 h 4267200"/>
              <a:gd name="connsiteX16" fmla="*/ 851578 w 3802709"/>
              <a:gd name="connsiteY16" fmla="*/ 2769141 h 4267200"/>
              <a:gd name="connsiteX17" fmla="*/ 461175 w 3802709"/>
              <a:gd name="connsiteY17" fmla="*/ 2544432 h 4267200"/>
              <a:gd name="connsiteX18" fmla="*/ 461175 w 3802709"/>
              <a:gd name="connsiteY18" fmla="*/ 2544432 h 4267200"/>
              <a:gd name="connsiteX19" fmla="*/ 73041 w 3802709"/>
              <a:gd name="connsiteY19" fmla="*/ 3234447 h 4267200"/>
              <a:gd name="connsiteX20" fmla="*/ 220577 w 3802709"/>
              <a:gd name="connsiteY20" fmla="*/ 3447807 h 4267200"/>
              <a:gd name="connsiteX21" fmla="*/ 1900220 w 3802709"/>
              <a:gd name="connsiteY21" fmla="*/ 4267200 h 4267200"/>
              <a:gd name="connsiteX22" fmla="*/ 3579863 w 3802709"/>
              <a:gd name="connsiteY22" fmla="*/ 3447807 h 4267200"/>
              <a:gd name="connsiteX23" fmla="*/ 3727399 w 3802709"/>
              <a:gd name="connsiteY23" fmla="*/ 3234447 h 4267200"/>
              <a:gd name="connsiteX24" fmla="*/ 3339265 w 3802709"/>
              <a:gd name="connsiteY24" fmla="*/ 2544432 h 4267200"/>
              <a:gd name="connsiteX25" fmla="*/ 3339265 w 3802709"/>
              <a:gd name="connsiteY25" fmla="*/ 2544432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02709" h="4267200">
                <a:moveTo>
                  <a:pt x="465715" y="1722769"/>
                </a:moveTo>
                <a:cubicBezTo>
                  <a:pt x="624600" y="1722769"/>
                  <a:pt x="769866" y="1638786"/>
                  <a:pt x="851578" y="1502599"/>
                </a:cubicBezTo>
                <a:cubicBezTo>
                  <a:pt x="1064938" y="1146243"/>
                  <a:pt x="1455342" y="907915"/>
                  <a:pt x="1900220" y="907915"/>
                </a:cubicBezTo>
                <a:cubicBezTo>
                  <a:pt x="2345099" y="907915"/>
                  <a:pt x="2735502" y="1146243"/>
                  <a:pt x="2951131" y="1502599"/>
                </a:cubicBezTo>
                <a:cubicBezTo>
                  <a:pt x="3032844" y="1638786"/>
                  <a:pt x="3178110" y="1722769"/>
                  <a:pt x="3336995" y="1722769"/>
                </a:cubicBezTo>
                <a:lnTo>
                  <a:pt x="3355154" y="1722769"/>
                </a:lnTo>
                <a:cubicBezTo>
                  <a:pt x="3697892" y="1722769"/>
                  <a:pt x="3915791" y="1348254"/>
                  <a:pt x="3741018" y="1053181"/>
                </a:cubicBezTo>
                <a:cubicBezTo>
                  <a:pt x="3693352" y="971469"/>
                  <a:pt x="3638877" y="894296"/>
                  <a:pt x="3582133" y="819393"/>
                </a:cubicBezTo>
                <a:cubicBezTo>
                  <a:pt x="3189459" y="322310"/>
                  <a:pt x="2581156" y="0"/>
                  <a:pt x="1900220" y="0"/>
                </a:cubicBezTo>
                <a:cubicBezTo>
                  <a:pt x="1219284" y="0"/>
                  <a:pt x="610981" y="320040"/>
                  <a:pt x="220577" y="819393"/>
                </a:cubicBezTo>
                <a:cubicBezTo>
                  <a:pt x="161563" y="894296"/>
                  <a:pt x="109358" y="971469"/>
                  <a:pt x="61692" y="1053181"/>
                </a:cubicBezTo>
                <a:cubicBezTo>
                  <a:pt x="-113081" y="1348254"/>
                  <a:pt x="104818" y="1722769"/>
                  <a:pt x="447556" y="1722769"/>
                </a:cubicBezTo>
                <a:lnTo>
                  <a:pt x="465715" y="1722769"/>
                </a:lnTo>
                <a:close/>
                <a:moveTo>
                  <a:pt x="3339265" y="2544432"/>
                </a:moveTo>
                <a:cubicBezTo>
                  <a:pt x="3178110" y="2544432"/>
                  <a:pt x="3030574" y="2630684"/>
                  <a:pt x="2948862" y="2769141"/>
                </a:cubicBezTo>
                <a:cubicBezTo>
                  <a:pt x="2733232" y="3123227"/>
                  <a:pt x="2345099" y="3359285"/>
                  <a:pt x="1900220" y="3359285"/>
                </a:cubicBezTo>
                <a:cubicBezTo>
                  <a:pt x="1457612" y="3359285"/>
                  <a:pt x="1067208" y="3123227"/>
                  <a:pt x="851578" y="2769141"/>
                </a:cubicBezTo>
                <a:cubicBezTo>
                  <a:pt x="767596" y="2630684"/>
                  <a:pt x="620060" y="2544432"/>
                  <a:pt x="461175" y="2544432"/>
                </a:cubicBezTo>
                <a:lnTo>
                  <a:pt x="461175" y="2544432"/>
                </a:lnTo>
                <a:cubicBezTo>
                  <a:pt x="107088" y="2544432"/>
                  <a:pt x="-108542" y="2932565"/>
                  <a:pt x="73041" y="3234447"/>
                </a:cubicBezTo>
                <a:cubicBezTo>
                  <a:pt x="118437" y="3309350"/>
                  <a:pt x="166103" y="3379713"/>
                  <a:pt x="220577" y="3447807"/>
                </a:cubicBezTo>
                <a:cubicBezTo>
                  <a:pt x="610981" y="3947160"/>
                  <a:pt x="1219284" y="4267200"/>
                  <a:pt x="1900220" y="4267200"/>
                </a:cubicBezTo>
                <a:cubicBezTo>
                  <a:pt x="2581156" y="4267200"/>
                  <a:pt x="3189459" y="3947160"/>
                  <a:pt x="3579863" y="3447807"/>
                </a:cubicBezTo>
                <a:cubicBezTo>
                  <a:pt x="3632068" y="3379713"/>
                  <a:pt x="3682003" y="3309350"/>
                  <a:pt x="3727399" y="3234447"/>
                </a:cubicBezTo>
                <a:cubicBezTo>
                  <a:pt x="3911252" y="2932565"/>
                  <a:pt x="3693352" y="2544432"/>
                  <a:pt x="3339265" y="2544432"/>
                </a:cubicBezTo>
                <a:lnTo>
                  <a:pt x="3339265" y="2544432"/>
                </a:lnTo>
                <a:close/>
              </a:path>
            </a:pathLst>
          </a:custGeom>
          <a:solidFill>
            <a:srgbClr val="3E6D8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dirty="0"/>
          </a:p>
        </p:txBody>
      </p:sp>
      <p:sp>
        <p:nvSpPr>
          <p:cNvPr id="17" name="Freeform 464"/>
          <p:cNvSpPr>
            <a:spLocks noEditPoints="1"/>
          </p:cNvSpPr>
          <p:nvPr/>
        </p:nvSpPr>
        <p:spPr>
          <a:xfrm>
            <a:off x="7747668" y="3557629"/>
            <a:ext cx="460791" cy="427675"/>
          </a:xfrm>
          <a:custGeom>
            <a:avLst/>
            <a:gdLst>
              <a:gd name="T0" fmla="*/ 39 w 180"/>
              <a:gd name="T1" fmla="*/ 24 h 168"/>
              <a:gd name="T2" fmla="*/ 31 w 180"/>
              <a:gd name="T3" fmla="*/ 46 h 168"/>
              <a:gd name="T4" fmla="*/ 55 w 180"/>
              <a:gd name="T5" fmla="*/ 43 h 168"/>
              <a:gd name="T6" fmla="*/ 42 w 180"/>
              <a:gd name="T7" fmla="*/ 40 h 168"/>
              <a:gd name="T8" fmla="*/ 32 w 180"/>
              <a:gd name="T9" fmla="*/ 36 h 168"/>
              <a:gd name="T10" fmla="*/ 39 w 180"/>
              <a:gd name="T11" fmla="*/ 32 h 168"/>
              <a:gd name="T12" fmla="*/ 48 w 180"/>
              <a:gd name="T13" fmla="*/ 38 h 168"/>
              <a:gd name="T14" fmla="*/ 42 w 180"/>
              <a:gd name="T15" fmla="*/ 120 h 168"/>
              <a:gd name="T16" fmla="*/ 26 w 180"/>
              <a:gd name="T17" fmla="*/ 138 h 168"/>
              <a:gd name="T18" fmla="*/ 46 w 180"/>
              <a:gd name="T19" fmla="*/ 143 h 168"/>
              <a:gd name="T20" fmla="*/ 42 w 180"/>
              <a:gd name="T21" fmla="*/ 120 h 168"/>
              <a:gd name="T22" fmla="*/ 39 w 180"/>
              <a:gd name="T23" fmla="*/ 136 h 168"/>
              <a:gd name="T24" fmla="*/ 32 w 180"/>
              <a:gd name="T25" fmla="*/ 132 h 168"/>
              <a:gd name="T26" fmla="*/ 42 w 180"/>
              <a:gd name="T27" fmla="*/ 128 h 168"/>
              <a:gd name="T28" fmla="*/ 43 w 180"/>
              <a:gd name="T29" fmla="*/ 135 h 168"/>
              <a:gd name="T30" fmla="*/ 156 w 180"/>
              <a:gd name="T31" fmla="*/ 16 h 168"/>
              <a:gd name="T32" fmla="*/ 76 w 180"/>
              <a:gd name="T33" fmla="*/ 67 h 168"/>
              <a:gd name="T34" fmla="*/ 73 w 180"/>
              <a:gd name="T35" fmla="*/ 55 h 168"/>
              <a:gd name="T36" fmla="*/ 8 w 180"/>
              <a:gd name="T37" fmla="*/ 20 h 168"/>
              <a:gd name="T38" fmla="*/ 51 w 180"/>
              <a:gd name="T39" fmla="*/ 84 h 168"/>
              <a:gd name="T40" fmla="*/ 8 w 180"/>
              <a:gd name="T41" fmla="*/ 148 h 168"/>
              <a:gd name="T42" fmla="*/ 73 w 180"/>
              <a:gd name="T43" fmla="*/ 113 h 168"/>
              <a:gd name="T44" fmla="*/ 76 w 180"/>
              <a:gd name="T45" fmla="*/ 101 h 168"/>
              <a:gd name="T46" fmla="*/ 156 w 180"/>
              <a:gd name="T47" fmla="*/ 152 h 168"/>
              <a:gd name="T48" fmla="*/ 102 w 180"/>
              <a:gd name="T49" fmla="*/ 84 h 168"/>
              <a:gd name="T50" fmla="*/ 25 w 180"/>
              <a:gd name="T51" fmla="*/ 56 h 168"/>
              <a:gd name="T52" fmla="*/ 51 w 180"/>
              <a:gd name="T53" fmla="*/ 15 h 168"/>
              <a:gd name="T54" fmla="*/ 25 w 180"/>
              <a:gd name="T55" fmla="*/ 56 h 168"/>
              <a:gd name="T56" fmla="*/ 60 w 180"/>
              <a:gd name="T57" fmla="*/ 65 h 168"/>
              <a:gd name="T58" fmla="*/ 58 w 180"/>
              <a:gd name="T59" fmla="*/ 79 h 168"/>
              <a:gd name="T60" fmla="*/ 51 w 180"/>
              <a:gd name="T61" fmla="*/ 153 h 168"/>
              <a:gd name="T62" fmla="*/ 25 w 180"/>
              <a:gd name="T63" fmla="*/ 112 h 168"/>
              <a:gd name="T64" fmla="*/ 51 w 180"/>
              <a:gd name="T65" fmla="*/ 153 h 168"/>
              <a:gd name="T66" fmla="*/ 42 w 180"/>
              <a:gd name="T67" fmla="*/ 100 h 168"/>
              <a:gd name="T68" fmla="*/ 170 w 180"/>
              <a:gd name="T69" fmla="*/ 29 h 168"/>
              <a:gd name="T70" fmla="*/ 170 w 180"/>
              <a:gd name="T71" fmla="*/ 139 h 168"/>
              <a:gd name="T72" fmla="*/ 83 w 180"/>
              <a:gd name="T73" fmla="*/ 97 h 168"/>
              <a:gd name="T74" fmla="*/ 170 w 180"/>
              <a:gd name="T75" fmla="*/ 139 h 168"/>
              <a:gd name="T76" fmla="*/ 72 w 180"/>
              <a:gd name="T77" fmla="*/ 84 h 168"/>
              <a:gd name="T78" fmla="*/ 80 w 180"/>
              <a:gd name="T79" fmla="*/ 8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 h="168">
                <a:moveTo>
                  <a:pt x="46" y="25"/>
                </a:moveTo>
                <a:cubicBezTo>
                  <a:pt x="44" y="24"/>
                  <a:pt x="41" y="24"/>
                  <a:pt x="39" y="24"/>
                </a:cubicBezTo>
                <a:cubicBezTo>
                  <a:pt x="34" y="24"/>
                  <a:pt x="29" y="26"/>
                  <a:pt x="26" y="30"/>
                </a:cubicBezTo>
                <a:cubicBezTo>
                  <a:pt x="22" y="35"/>
                  <a:pt x="24" y="43"/>
                  <a:pt x="31" y="46"/>
                </a:cubicBezTo>
                <a:cubicBezTo>
                  <a:pt x="34" y="47"/>
                  <a:pt x="38" y="48"/>
                  <a:pt x="42" y="48"/>
                </a:cubicBezTo>
                <a:cubicBezTo>
                  <a:pt x="47" y="48"/>
                  <a:pt x="52" y="46"/>
                  <a:pt x="55" y="43"/>
                </a:cubicBezTo>
                <a:cubicBezTo>
                  <a:pt x="59" y="37"/>
                  <a:pt x="53" y="29"/>
                  <a:pt x="46" y="25"/>
                </a:cubicBezTo>
                <a:moveTo>
                  <a:pt x="42" y="40"/>
                </a:moveTo>
                <a:cubicBezTo>
                  <a:pt x="39" y="40"/>
                  <a:pt x="36" y="39"/>
                  <a:pt x="35" y="39"/>
                </a:cubicBezTo>
                <a:cubicBezTo>
                  <a:pt x="33" y="38"/>
                  <a:pt x="32" y="37"/>
                  <a:pt x="32" y="36"/>
                </a:cubicBezTo>
                <a:cubicBezTo>
                  <a:pt x="32" y="36"/>
                  <a:pt x="32" y="35"/>
                  <a:pt x="32" y="34"/>
                </a:cubicBezTo>
                <a:cubicBezTo>
                  <a:pt x="34" y="33"/>
                  <a:pt x="36" y="32"/>
                  <a:pt x="39" y="32"/>
                </a:cubicBezTo>
                <a:cubicBezTo>
                  <a:pt x="40" y="32"/>
                  <a:pt x="42" y="32"/>
                  <a:pt x="43" y="33"/>
                </a:cubicBezTo>
                <a:cubicBezTo>
                  <a:pt x="46" y="34"/>
                  <a:pt x="48" y="37"/>
                  <a:pt x="48" y="38"/>
                </a:cubicBezTo>
                <a:cubicBezTo>
                  <a:pt x="47" y="39"/>
                  <a:pt x="45" y="40"/>
                  <a:pt x="42" y="40"/>
                </a:cubicBezTo>
                <a:moveTo>
                  <a:pt x="42" y="120"/>
                </a:moveTo>
                <a:cubicBezTo>
                  <a:pt x="38" y="120"/>
                  <a:pt x="34" y="121"/>
                  <a:pt x="31" y="122"/>
                </a:cubicBezTo>
                <a:cubicBezTo>
                  <a:pt x="24" y="125"/>
                  <a:pt x="22" y="133"/>
                  <a:pt x="26" y="138"/>
                </a:cubicBezTo>
                <a:cubicBezTo>
                  <a:pt x="29" y="142"/>
                  <a:pt x="34" y="144"/>
                  <a:pt x="39" y="144"/>
                </a:cubicBezTo>
                <a:cubicBezTo>
                  <a:pt x="41" y="144"/>
                  <a:pt x="44" y="144"/>
                  <a:pt x="46" y="143"/>
                </a:cubicBezTo>
                <a:cubicBezTo>
                  <a:pt x="53" y="139"/>
                  <a:pt x="59" y="131"/>
                  <a:pt x="55" y="125"/>
                </a:cubicBezTo>
                <a:cubicBezTo>
                  <a:pt x="52" y="122"/>
                  <a:pt x="47" y="120"/>
                  <a:pt x="42" y="120"/>
                </a:cubicBezTo>
                <a:moveTo>
                  <a:pt x="43" y="135"/>
                </a:moveTo>
                <a:cubicBezTo>
                  <a:pt x="42" y="136"/>
                  <a:pt x="40" y="136"/>
                  <a:pt x="39" y="136"/>
                </a:cubicBezTo>
                <a:cubicBezTo>
                  <a:pt x="36" y="136"/>
                  <a:pt x="34" y="135"/>
                  <a:pt x="32" y="134"/>
                </a:cubicBezTo>
                <a:cubicBezTo>
                  <a:pt x="32" y="133"/>
                  <a:pt x="32" y="132"/>
                  <a:pt x="32" y="132"/>
                </a:cubicBezTo>
                <a:cubicBezTo>
                  <a:pt x="32" y="131"/>
                  <a:pt x="33" y="130"/>
                  <a:pt x="35" y="129"/>
                </a:cubicBezTo>
                <a:cubicBezTo>
                  <a:pt x="36" y="129"/>
                  <a:pt x="39" y="128"/>
                  <a:pt x="42" y="128"/>
                </a:cubicBezTo>
                <a:cubicBezTo>
                  <a:pt x="45" y="128"/>
                  <a:pt x="47" y="129"/>
                  <a:pt x="48" y="130"/>
                </a:cubicBezTo>
                <a:cubicBezTo>
                  <a:pt x="48" y="131"/>
                  <a:pt x="46" y="134"/>
                  <a:pt x="43" y="135"/>
                </a:cubicBezTo>
                <a:moveTo>
                  <a:pt x="180" y="32"/>
                </a:moveTo>
                <a:cubicBezTo>
                  <a:pt x="180" y="23"/>
                  <a:pt x="165" y="16"/>
                  <a:pt x="156" y="16"/>
                </a:cubicBezTo>
                <a:cubicBezTo>
                  <a:pt x="155" y="16"/>
                  <a:pt x="155" y="16"/>
                  <a:pt x="155" y="16"/>
                </a:cubicBezTo>
                <a:cubicBezTo>
                  <a:pt x="149" y="16"/>
                  <a:pt x="147" y="17"/>
                  <a:pt x="76" y="67"/>
                </a:cubicBezTo>
                <a:cubicBezTo>
                  <a:pt x="68" y="61"/>
                  <a:pt x="68" y="61"/>
                  <a:pt x="68" y="61"/>
                </a:cubicBezTo>
                <a:cubicBezTo>
                  <a:pt x="70" y="59"/>
                  <a:pt x="72" y="57"/>
                  <a:pt x="73" y="55"/>
                </a:cubicBezTo>
                <a:cubicBezTo>
                  <a:pt x="82" y="40"/>
                  <a:pt x="70" y="17"/>
                  <a:pt x="54" y="8"/>
                </a:cubicBezTo>
                <a:cubicBezTo>
                  <a:pt x="38" y="0"/>
                  <a:pt x="18" y="5"/>
                  <a:pt x="8" y="20"/>
                </a:cubicBezTo>
                <a:cubicBezTo>
                  <a:pt x="0" y="34"/>
                  <a:pt x="4" y="52"/>
                  <a:pt x="19" y="62"/>
                </a:cubicBezTo>
                <a:cubicBezTo>
                  <a:pt x="31" y="70"/>
                  <a:pt x="41" y="77"/>
                  <a:pt x="51" y="84"/>
                </a:cubicBezTo>
                <a:cubicBezTo>
                  <a:pt x="41" y="91"/>
                  <a:pt x="31" y="98"/>
                  <a:pt x="19" y="106"/>
                </a:cubicBezTo>
                <a:cubicBezTo>
                  <a:pt x="4" y="116"/>
                  <a:pt x="0" y="134"/>
                  <a:pt x="8" y="148"/>
                </a:cubicBezTo>
                <a:cubicBezTo>
                  <a:pt x="18" y="163"/>
                  <a:pt x="38" y="168"/>
                  <a:pt x="54" y="160"/>
                </a:cubicBezTo>
                <a:cubicBezTo>
                  <a:pt x="70" y="151"/>
                  <a:pt x="82" y="128"/>
                  <a:pt x="73" y="113"/>
                </a:cubicBezTo>
                <a:cubicBezTo>
                  <a:pt x="72" y="111"/>
                  <a:pt x="70" y="109"/>
                  <a:pt x="68" y="107"/>
                </a:cubicBezTo>
                <a:cubicBezTo>
                  <a:pt x="76" y="101"/>
                  <a:pt x="76" y="101"/>
                  <a:pt x="76" y="101"/>
                </a:cubicBezTo>
                <a:cubicBezTo>
                  <a:pt x="147" y="151"/>
                  <a:pt x="149" y="152"/>
                  <a:pt x="155" y="152"/>
                </a:cubicBezTo>
                <a:cubicBezTo>
                  <a:pt x="156" y="152"/>
                  <a:pt x="156" y="152"/>
                  <a:pt x="156" y="152"/>
                </a:cubicBezTo>
                <a:cubicBezTo>
                  <a:pt x="165" y="152"/>
                  <a:pt x="180" y="145"/>
                  <a:pt x="180" y="136"/>
                </a:cubicBezTo>
                <a:cubicBezTo>
                  <a:pt x="102" y="84"/>
                  <a:pt x="102" y="84"/>
                  <a:pt x="102" y="84"/>
                </a:cubicBezTo>
                <a:lnTo>
                  <a:pt x="180" y="32"/>
                </a:lnTo>
                <a:close/>
                <a:moveTo>
                  <a:pt x="25" y="56"/>
                </a:moveTo>
                <a:cubicBezTo>
                  <a:pt x="13" y="49"/>
                  <a:pt x="8" y="35"/>
                  <a:pt x="15" y="24"/>
                </a:cubicBezTo>
                <a:cubicBezTo>
                  <a:pt x="23" y="13"/>
                  <a:pt x="38" y="9"/>
                  <a:pt x="51" y="15"/>
                </a:cubicBezTo>
                <a:cubicBezTo>
                  <a:pt x="63" y="22"/>
                  <a:pt x="73" y="39"/>
                  <a:pt x="66" y="50"/>
                </a:cubicBezTo>
                <a:cubicBezTo>
                  <a:pt x="58" y="62"/>
                  <a:pt x="37" y="63"/>
                  <a:pt x="25" y="56"/>
                </a:cubicBezTo>
                <a:moveTo>
                  <a:pt x="42" y="68"/>
                </a:moveTo>
                <a:cubicBezTo>
                  <a:pt x="48" y="68"/>
                  <a:pt x="54" y="67"/>
                  <a:pt x="60" y="65"/>
                </a:cubicBezTo>
                <a:cubicBezTo>
                  <a:pt x="69" y="72"/>
                  <a:pt x="69" y="72"/>
                  <a:pt x="69" y="72"/>
                </a:cubicBezTo>
                <a:cubicBezTo>
                  <a:pt x="65" y="74"/>
                  <a:pt x="62" y="77"/>
                  <a:pt x="58" y="79"/>
                </a:cubicBezTo>
                <a:cubicBezTo>
                  <a:pt x="53" y="76"/>
                  <a:pt x="47" y="72"/>
                  <a:pt x="42" y="68"/>
                </a:cubicBezTo>
                <a:moveTo>
                  <a:pt x="51" y="153"/>
                </a:moveTo>
                <a:cubicBezTo>
                  <a:pt x="38" y="159"/>
                  <a:pt x="23" y="155"/>
                  <a:pt x="15" y="144"/>
                </a:cubicBezTo>
                <a:cubicBezTo>
                  <a:pt x="8" y="133"/>
                  <a:pt x="13" y="118"/>
                  <a:pt x="25" y="112"/>
                </a:cubicBezTo>
                <a:cubicBezTo>
                  <a:pt x="37" y="105"/>
                  <a:pt x="58" y="106"/>
                  <a:pt x="66" y="118"/>
                </a:cubicBezTo>
                <a:cubicBezTo>
                  <a:pt x="73" y="129"/>
                  <a:pt x="63" y="146"/>
                  <a:pt x="51" y="153"/>
                </a:cubicBezTo>
                <a:moveTo>
                  <a:pt x="60" y="103"/>
                </a:moveTo>
                <a:cubicBezTo>
                  <a:pt x="54" y="101"/>
                  <a:pt x="48" y="100"/>
                  <a:pt x="42" y="100"/>
                </a:cubicBezTo>
                <a:cubicBezTo>
                  <a:pt x="135" y="35"/>
                  <a:pt x="151" y="24"/>
                  <a:pt x="155" y="24"/>
                </a:cubicBezTo>
                <a:cubicBezTo>
                  <a:pt x="155" y="24"/>
                  <a:pt x="162" y="23"/>
                  <a:pt x="170" y="29"/>
                </a:cubicBezTo>
                <a:lnTo>
                  <a:pt x="60" y="103"/>
                </a:lnTo>
                <a:close/>
                <a:moveTo>
                  <a:pt x="170" y="139"/>
                </a:moveTo>
                <a:cubicBezTo>
                  <a:pt x="162" y="145"/>
                  <a:pt x="155" y="144"/>
                  <a:pt x="155" y="144"/>
                </a:cubicBezTo>
                <a:cubicBezTo>
                  <a:pt x="152" y="144"/>
                  <a:pt x="140" y="136"/>
                  <a:pt x="83" y="97"/>
                </a:cubicBezTo>
                <a:cubicBezTo>
                  <a:pt x="95" y="89"/>
                  <a:pt x="95" y="89"/>
                  <a:pt x="95" y="89"/>
                </a:cubicBezTo>
                <a:lnTo>
                  <a:pt x="170" y="139"/>
                </a:lnTo>
                <a:close/>
                <a:moveTo>
                  <a:pt x="76" y="80"/>
                </a:moveTo>
                <a:cubicBezTo>
                  <a:pt x="74" y="80"/>
                  <a:pt x="72" y="82"/>
                  <a:pt x="72" y="84"/>
                </a:cubicBezTo>
                <a:cubicBezTo>
                  <a:pt x="72" y="86"/>
                  <a:pt x="74" y="88"/>
                  <a:pt x="76" y="88"/>
                </a:cubicBezTo>
                <a:cubicBezTo>
                  <a:pt x="78" y="88"/>
                  <a:pt x="80" y="86"/>
                  <a:pt x="80" y="84"/>
                </a:cubicBezTo>
                <a:cubicBezTo>
                  <a:pt x="80" y="82"/>
                  <a:pt x="78" y="80"/>
                  <a:pt x="76" y="80"/>
                </a:cubicBezTo>
              </a:path>
            </a:pathLst>
          </a:custGeom>
          <a:solidFill>
            <a:srgbClr val="3E6D81"/>
          </a:solidFill>
          <a:ln>
            <a:noFill/>
          </a:ln>
        </p:spPr>
        <p:txBody>
          <a:bodyPr vert="horz" wrap="square" lIns="60960" tIns="30480" rIns="60960" bIns="3048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650" y="86844"/>
            <a:ext cx="7886700" cy="708025"/>
          </a:xfrm>
        </p:spPr>
        <p:txBody>
          <a:bodyPr/>
          <a:lstStyle/>
          <a:p>
            <a:r>
              <a:rPr lang="en-US" sz="2800" dirty="0">
                <a:latin typeface="Times New Roman" panose="02020503050405090304" pitchFamily="18" charset="0"/>
                <a:cs typeface="Times New Roman" panose="02020503050405090304" pitchFamily="18" charset="0"/>
              </a:rPr>
              <a:t>R</a:t>
            </a:r>
            <a:r>
              <a:rPr lang="en-US" altLang="zh-CN" sz="2800" dirty="0">
                <a:latin typeface="Times New Roman" panose="02020503050405090304" pitchFamily="18" charset="0"/>
                <a:cs typeface="Times New Roman" panose="02020503050405090304" pitchFamily="18" charset="0"/>
              </a:rPr>
              <a:t>esults</a:t>
            </a:r>
            <a:endParaRPr lang="en-US" sz="2800" dirty="0">
              <a:latin typeface="Times New Roman" panose="02020503050405090304" pitchFamily="18" charset="0"/>
              <a:cs typeface="Times New Roman" panose="02020503050405090304" pitchFamily="18" charset="0"/>
            </a:endParaRPr>
          </a:p>
        </p:txBody>
      </p:sp>
      <p:sp>
        <p:nvSpPr>
          <p:cNvPr id="3" name="Subtitle 2"/>
          <p:cNvSpPr>
            <a:spLocks noGrp="1"/>
          </p:cNvSpPr>
          <p:nvPr>
            <p:ph type="subTitle" idx="1"/>
          </p:nvPr>
        </p:nvSpPr>
        <p:spPr>
          <a:xfrm>
            <a:off x="628650" y="491279"/>
            <a:ext cx="7680234" cy="499971"/>
          </a:xfrm>
        </p:spPr>
        <p:txBody>
          <a:bodyPr/>
          <a:lstStyle/>
          <a:p>
            <a:r>
              <a:rPr lang="en-US" sz="1600" dirty="0">
                <a:latin typeface="Times New Roman" panose="02020503050405090304" pitchFamily="18" charset="0"/>
                <a:cs typeface="Times New Roman" panose="02020503050405090304" pitchFamily="18" charset="0"/>
              </a:rPr>
              <a:t>Finding 3</a:t>
            </a:r>
            <a:r>
              <a:rPr lang="zh-CN" altLang="en-US" sz="1600" dirty="0">
                <a:latin typeface="Times New Roman" panose="02020503050405090304" pitchFamily="18" charset="0"/>
                <a:cs typeface="Times New Roman" panose="02020503050405090304" pitchFamily="18" charset="0"/>
              </a:rPr>
              <a:t>：</a:t>
            </a:r>
            <a:r>
              <a:rPr lang="en-US" altLang="zh-CN" sz="1600" dirty="0">
                <a:latin typeface="Times New Roman" panose="02020503050405090304" pitchFamily="18" charset="0"/>
                <a:cs typeface="Times New Roman" panose="02020503050405090304" pitchFamily="18" charset="0"/>
              </a:rPr>
              <a:t>Linear relationship between costs and fees</a:t>
            </a:r>
            <a:endParaRPr lang="en-US" sz="1800" dirty="0">
              <a:latin typeface="Times New Roman" panose="02020503050405090304" pitchFamily="18" charset="0"/>
              <a:cs typeface="Times New Roman" panose="02020503050405090304" pitchFamily="18" charset="0"/>
            </a:endParaRPr>
          </a:p>
        </p:txBody>
      </p:sp>
      <p:sp>
        <p:nvSpPr>
          <p:cNvPr id="12" name="文本框 11"/>
          <p:cNvSpPr txBox="1"/>
          <p:nvPr/>
        </p:nvSpPr>
        <p:spPr>
          <a:xfrm>
            <a:off x="758932" y="841732"/>
            <a:ext cx="2943596" cy="3000821"/>
          </a:xfrm>
          <a:prstGeom prst="rect">
            <a:avLst/>
          </a:prstGeom>
          <a:noFill/>
        </p:spPr>
        <p:txBody>
          <a:bodyPr wrap="square" rtlCol="0">
            <a:spAutoFit/>
          </a:bodyPr>
          <a:lstStyle/>
          <a:p>
            <a:pPr marL="0" marR="0" lvl="0" indent="0" algn="just" defTabSz="6858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dirty="0">
                <a:ln>
                  <a:noFill/>
                </a:ln>
                <a:solidFill>
                  <a:prstClr val="black"/>
                </a:solidFill>
                <a:effectLst/>
                <a:uLnTx/>
                <a:uFillTx/>
                <a:latin typeface="Times New Roman" panose="02020503050405090304" pitchFamily="18" charset="0"/>
                <a:ea typeface="+mn-ea"/>
                <a:cs typeface="Times New Roman" panose="02020503050405090304" pitchFamily="18" charset="0"/>
              </a:rPr>
              <a:t>By building a linear regression model after logarithmic transformation of the relationship between Total Charges for hospitalization (Total Charges) and Total Costs, we observed that the two showed a significant linear relationship, and each parameter in the model had a very high level of significance (p &lt; 2e-16), which demonstrated the validity and reliability of the model; the value of the multiple R2 is 0.8046, indicating that about 80.46% of the total cost variation can be explained by the total cost variation.</a:t>
            </a:r>
            <a:endParaRPr kumimoji="0" lang="en-US" sz="1350" b="0" i="0" u="none" strike="noStrike" kern="1200" cap="none" spc="0" normalizeH="0" baseline="0" noProof="0" dirty="0">
              <a:ln>
                <a:noFill/>
              </a:ln>
              <a:solidFill>
                <a:prstClr val="black"/>
              </a:solidFill>
              <a:effectLst/>
              <a:uLnTx/>
              <a:uFillTx/>
              <a:latin typeface="Times New Roman" panose="02020503050405090304" pitchFamily="18" charset="0"/>
              <a:ea typeface="+mn-ea"/>
              <a:cs typeface="Times New Roman" panose="02020503050405090304" pitchFamily="18" charset="0"/>
            </a:endParaRPr>
          </a:p>
        </p:txBody>
      </p:sp>
      <p:pic>
        <p:nvPicPr>
          <p:cNvPr id="5" name="图片 4"/>
          <p:cNvPicPr>
            <a:picLocks noChangeAspect="1"/>
          </p:cNvPicPr>
          <p:nvPr/>
        </p:nvPicPr>
        <p:blipFill>
          <a:blip r:embed="rId1"/>
          <a:stretch>
            <a:fillRect/>
          </a:stretch>
        </p:blipFill>
        <p:spPr>
          <a:xfrm>
            <a:off x="3832810" y="813299"/>
            <a:ext cx="5020486" cy="2951770"/>
          </a:xfrm>
          <a:prstGeom prst="rect">
            <a:avLst/>
          </a:prstGeom>
        </p:spPr>
      </p:pic>
      <p:sp>
        <p:nvSpPr>
          <p:cNvPr id="6" name="文本框 5"/>
          <p:cNvSpPr txBox="1"/>
          <p:nvPr/>
        </p:nvSpPr>
        <p:spPr>
          <a:xfrm>
            <a:off x="758932" y="3954877"/>
            <a:ext cx="6747788" cy="507831"/>
          </a:xfrm>
          <a:prstGeom prst="rect">
            <a:avLst/>
          </a:prstGeom>
          <a:noFill/>
        </p:spPr>
        <p:txBody>
          <a:bodyPr wrap="square" rtlCol="0">
            <a:spAutoFit/>
          </a:bodyPr>
          <a:lstStyle/>
          <a:p>
            <a:r>
              <a:rPr lang="en-US" dirty="0">
                <a:latin typeface="Times New Roman" panose="02020503050405090304" pitchFamily="18" charset="0"/>
                <a:cs typeface="Times New Roman" panose="02020503050405090304" pitchFamily="18" charset="0"/>
              </a:rPr>
              <a:t>The skewness values of Total Charges and Total Costs (0.242 and 0.376, respectively) indicate that the distribution is close to normal and the data distribution is more concentrated.</a:t>
            </a:r>
            <a:endParaRPr lang="en-US"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b="1" dirty="0">
                <a:latin typeface="Times New Roman" panose="02020503050405090304" pitchFamily="18" charset="0"/>
                <a:cs typeface="Times New Roman" panose="02020503050405090304" pitchFamily="18" charset="0"/>
              </a:rPr>
              <a:t>Improvements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6803" y="97580"/>
            <a:ext cx="7886700" cy="708025"/>
          </a:xfrm>
        </p:spPr>
        <p:txBody>
          <a:bodyPr/>
          <a:lstStyle/>
          <a:p>
            <a:r>
              <a:rPr lang="en-US" sz="2400" dirty="0">
                <a:latin typeface="Times New Roman" panose="02020503050405090304" pitchFamily="18" charset="0"/>
                <a:cs typeface="Times New Roman" panose="02020503050405090304" pitchFamily="18" charset="0"/>
              </a:rPr>
              <a:t>Improvements</a:t>
            </a:r>
            <a:endParaRPr lang="en-US" sz="2400" dirty="0">
              <a:latin typeface="Times New Roman" panose="02020503050405090304" pitchFamily="18" charset="0"/>
              <a:cs typeface="Times New Roman" panose="02020503050405090304" pitchFamily="18" charset="0"/>
            </a:endParaRPr>
          </a:p>
        </p:txBody>
      </p:sp>
      <p:sp>
        <p:nvSpPr>
          <p:cNvPr id="3" name="Subtitle 2"/>
          <p:cNvSpPr>
            <a:spLocks noGrp="1"/>
          </p:cNvSpPr>
          <p:nvPr>
            <p:ph type="subTitle" idx="1"/>
          </p:nvPr>
        </p:nvSpPr>
        <p:spPr>
          <a:xfrm>
            <a:off x="369659" y="719568"/>
            <a:ext cx="7886700" cy="3200399"/>
          </a:xfrm>
        </p:spPr>
        <p:txBody>
          <a:bodyPr/>
          <a:lstStyle/>
          <a:p>
            <a:r>
              <a:rPr lang="en-US" sz="1800" dirty="0">
                <a:latin typeface="Times New Roman" panose="02020503050405090304" pitchFamily="18" charset="0"/>
                <a:cs typeface="Times New Roman" panose="02020503050405090304" pitchFamily="18" charset="0"/>
              </a:rPr>
              <a:t>We will make the following adjustments and improvements in our next </a:t>
            </a:r>
            <a:r>
              <a:rPr lang="en-US" sz="1800" dirty="0" err="1">
                <a:latin typeface="Times New Roman" panose="02020503050405090304" pitchFamily="18" charset="0"/>
                <a:cs typeface="Times New Roman" panose="02020503050405090304" pitchFamily="18" charset="0"/>
              </a:rPr>
              <a:t>endeavours</a:t>
            </a:r>
            <a:r>
              <a:rPr lang="en-US" sz="1800" dirty="0">
                <a:latin typeface="Times New Roman" panose="02020503050405090304" pitchFamily="18" charset="0"/>
                <a:cs typeface="Times New Roman" panose="02020503050405090304" pitchFamily="18" charset="0"/>
              </a:rPr>
              <a:t>:</a:t>
            </a:r>
            <a:endParaRPr lang="en-US" sz="1800" dirty="0">
              <a:latin typeface="Times New Roman" panose="02020503050405090304" pitchFamily="18" charset="0"/>
              <a:cs typeface="Times New Roman" panose="02020503050405090304" pitchFamily="18" charset="0"/>
            </a:endParaRPr>
          </a:p>
          <a:p>
            <a:pPr marL="342900" marR="0" lvl="0" indent="-342900">
              <a:spcBef>
                <a:spcPts val="1250"/>
              </a:spcBef>
              <a:buSzPts val="1000"/>
              <a:buFont typeface="Microsoft Sans Serif" panose="020B0604020202020204" pitchFamily="34" charset="0"/>
              <a:buChar char="•"/>
              <a:tabLst>
                <a:tab pos="426720" algn="l"/>
              </a:tabLst>
            </a:pPr>
            <a:r>
              <a:rPr lang="en-US" sz="1800" dirty="0">
                <a:latin typeface="Times New Roman" panose="02020503050405090304" pitchFamily="18" charset="0"/>
                <a:cs typeface="Times New Roman" panose="02020503050405090304" pitchFamily="18" charset="0"/>
              </a:rPr>
              <a:t>1. Random forests were added to study </a:t>
            </a:r>
            <a:r>
              <a:rPr lang="en-US" sz="1800" dirty="0" err="1">
                <a:latin typeface="Times New Roman" panose="02020503050405090304" pitchFamily="18" charset="0"/>
                <a:cs typeface="Times New Roman" panose="02020503050405090304" pitchFamily="18" charset="0"/>
              </a:rPr>
              <a:t>hospitalisation</a:t>
            </a:r>
            <a:r>
              <a:rPr lang="en-US" sz="1800" dirty="0">
                <a:latin typeface="Times New Roman" panose="02020503050405090304" pitchFamily="18" charset="0"/>
                <a:cs typeface="Times New Roman" panose="02020503050405090304" pitchFamily="18" charset="0"/>
              </a:rPr>
              <a:t> time prediction to help --capture complex relationships in the data, especially non-linear relationships and interactions between variables.</a:t>
            </a:r>
            <a:endParaRPr lang="en-US" sz="1800" dirty="0">
              <a:latin typeface="Times New Roman" panose="02020503050405090304" pitchFamily="18" charset="0"/>
              <a:cs typeface="Times New Roman" panose="02020503050405090304" pitchFamily="18" charset="0"/>
            </a:endParaRPr>
          </a:p>
          <a:p>
            <a:pPr marL="342900" marR="0" lvl="0" indent="-342900">
              <a:spcBef>
                <a:spcPts val="1250"/>
              </a:spcBef>
              <a:buSzPts val="1000"/>
              <a:buFont typeface="Microsoft Sans Serif" panose="020B0604020202020204" pitchFamily="34" charset="0"/>
              <a:buChar char="•"/>
              <a:tabLst>
                <a:tab pos="426720" algn="l"/>
              </a:tabLst>
            </a:pPr>
            <a:r>
              <a:rPr lang="en-US" sz="1800" dirty="0">
                <a:latin typeface="Times New Roman" panose="02020503050405090304" pitchFamily="18" charset="0"/>
                <a:cs typeface="Times New Roman" panose="02020503050405090304" pitchFamily="18" charset="0"/>
              </a:rPr>
              <a:t>2.</a:t>
            </a:r>
            <a:r>
              <a:rPr lang="en-US" sz="1800" dirty="0">
                <a:effectLst/>
                <a:latin typeface="Georgia" panose="02040502050405090303" pitchFamily="18" charset="0"/>
                <a:ea typeface="Microsoft Sans Serif" panose="020B0604020202020204" pitchFamily="34" charset="0"/>
                <a:cs typeface="Georgia" panose="02040502050405090303" pitchFamily="18" charset="0"/>
              </a:rPr>
              <a:t> Cross-validation</a:t>
            </a:r>
            <a:r>
              <a:rPr lang="en-US" sz="1800" spc="130" dirty="0">
                <a:effectLst/>
                <a:latin typeface="Georgia" panose="02040502050405090303" pitchFamily="18" charset="0"/>
                <a:ea typeface="Microsoft Sans Serif" panose="020B0604020202020204" pitchFamily="34" charset="0"/>
                <a:cs typeface="Georgia" panose="02040502050405090303" pitchFamily="18" charset="0"/>
              </a:rPr>
              <a:t> </a:t>
            </a:r>
            <a:r>
              <a:rPr lang="en-US" sz="1800" dirty="0">
                <a:effectLst/>
                <a:latin typeface="Georgia" panose="02040502050405090303" pitchFamily="18" charset="0"/>
                <a:ea typeface="Microsoft Sans Serif" panose="020B0604020202020204" pitchFamily="34" charset="0"/>
                <a:cs typeface="Georgia" panose="02040502050405090303" pitchFamily="18" charset="0"/>
              </a:rPr>
              <a:t>and</a:t>
            </a:r>
            <a:r>
              <a:rPr lang="en-US" sz="1800" spc="135" dirty="0">
                <a:effectLst/>
                <a:latin typeface="Georgia" panose="02040502050405090303" pitchFamily="18" charset="0"/>
                <a:ea typeface="Microsoft Sans Serif" panose="020B0604020202020204" pitchFamily="34" charset="0"/>
                <a:cs typeface="Georgia" panose="02040502050405090303" pitchFamily="18" charset="0"/>
              </a:rPr>
              <a:t> </a:t>
            </a:r>
            <a:r>
              <a:rPr lang="en-US" sz="1800" dirty="0">
                <a:effectLst/>
                <a:latin typeface="Georgia" panose="02040502050405090303" pitchFamily="18" charset="0"/>
                <a:ea typeface="Microsoft Sans Serif" panose="020B0604020202020204" pitchFamily="34" charset="0"/>
                <a:cs typeface="Georgia" panose="02040502050405090303" pitchFamily="18" charset="0"/>
              </a:rPr>
              <a:t>model</a:t>
            </a:r>
            <a:r>
              <a:rPr lang="en-US" sz="1800" spc="135" dirty="0">
                <a:effectLst/>
                <a:latin typeface="Georgia" panose="02040502050405090303" pitchFamily="18" charset="0"/>
                <a:ea typeface="Microsoft Sans Serif" panose="020B0604020202020204" pitchFamily="34" charset="0"/>
                <a:cs typeface="Georgia" panose="02040502050405090303" pitchFamily="18" charset="0"/>
              </a:rPr>
              <a:t> </a:t>
            </a:r>
            <a:r>
              <a:rPr lang="en-US" sz="1800" dirty="0">
                <a:effectLst/>
                <a:latin typeface="Georgia" panose="02040502050405090303" pitchFamily="18" charset="0"/>
                <a:ea typeface="Microsoft Sans Serif" panose="020B0604020202020204" pitchFamily="34" charset="0"/>
                <a:cs typeface="Georgia" panose="02040502050405090303" pitchFamily="18" charset="0"/>
              </a:rPr>
              <a:t>selection</a:t>
            </a:r>
            <a:endParaRPr lang="en-US" sz="1800" dirty="0">
              <a:effectLst/>
              <a:latin typeface="Georgia" panose="02040502050405090303" pitchFamily="18" charset="0"/>
              <a:ea typeface="Microsoft Sans Serif" panose="020B0604020202020204" pitchFamily="34" charset="0"/>
              <a:cs typeface="Georgia" panose="02040502050405090303" pitchFamily="18" charset="0"/>
            </a:endParaRPr>
          </a:p>
          <a:p>
            <a:pPr marL="704850" marR="0" indent="-136525">
              <a:lnSpc>
                <a:spcPct val="105000"/>
              </a:lnSpc>
              <a:spcBef>
                <a:spcPts val="655"/>
              </a:spcBef>
            </a:pPr>
            <a:r>
              <a:rPr lang="en-US" sz="1800" spc="-5" dirty="0">
                <a:effectLst/>
                <a:latin typeface="Georgia" panose="02040502050405090303" pitchFamily="18" charset="0"/>
                <a:ea typeface="Georgia" panose="02040502050405090303" pitchFamily="18" charset="0"/>
                <a:cs typeface="Georgia" panose="02040502050405090303" pitchFamily="18" charset="0"/>
              </a:rPr>
              <a:t>Add</a:t>
            </a:r>
            <a:r>
              <a:rPr lang="en-US" sz="1800" spc="-30" dirty="0">
                <a:effectLst/>
                <a:latin typeface="Georgia" panose="02040502050405090303" pitchFamily="18" charset="0"/>
                <a:ea typeface="Georgia" panose="02040502050405090303" pitchFamily="18" charset="0"/>
                <a:cs typeface="Georgia" panose="02040502050405090303" pitchFamily="18" charset="0"/>
              </a:rPr>
              <a:t> </a:t>
            </a:r>
            <a:r>
              <a:rPr lang="en-US" sz="1800" spc="-5" dirty="0">
                <a:effectLst/>
                <a:latin typeface="Georgia" panose="02040502050405090303" pitchFamily="18" charset="0"/>
                <a:ea typeface="Georgia" panose="02040502050405090303" pitchFamily="18" charset="0"/>
                <a:cs typeface="Georgia" panose="02040502050405090303" pitchFamily="18" charset="0"/>
              </a:rPr>
              <a:t>a</a:t>
            </a:r>
            <a:r>
              <a:rPr lang="en-US" sz="1800" spc="-30" dirty="0">
                <a:effectLst/>
                <a:latin typeface="Georgia" panose="02040502050405090303" pitchFamily="18" charset="0"/>
                <a:ea typeface="Georgia" panose="02040502050405090303" pitchFamily="18" charset="0"/>
                <a:cs typeface="Georgia" panose="02040502050405090303" pitchFamily="18" charset="0"/>
              </a:rPr>
              <a:t> </a:t>
            </a:r>
            <a:r>
              <a:rPr lang="en-US" sz="1800" spc="-5" dirty="0">
                <a:effectLst/>
                <a:latin typeface="Georgia" panose="02040502050405090303" pitchFamily="18" charset="0"/>
                <a:ea typeface="Georgia" panose="02040502050405090303" pitchFamily="18" charset="0"/>
                <a:cs typeface="Georgia" panose="02040502050405090303" pitchFamily="18" charset="0"/>
              </a:rPr>
              <a:t>cross-validation</a:t>
            </a:r>
            <a:r>
              <a:rPr lang="en-US" sz="1800" spc="-30" dirty="0">
                <a:effectLst/>
                <a:latin typeface="Georgia" panose="02040502050405090303" pitchFamily="18" charset="0"/>
                <a:ea typeface="Georgia" panose="02040502050405090303" pitchFamily="18" charset="0"/>
                <a:cs typeface="Georgia" panose="02040502050405090303" pitchFamily="18" charset="0"/>
              </a:rPr>
              <a:t> </a:t>
            </a:r>
            <a:r>
              <a:rPr lang="en-US" sz="1800" spc="-5" dirty="0">
                <a:effectLst/>
                <a:latin typeface="Georgia" panose="02040502050405090303" pitchFamily="18" charset="0"/>
                <a:ea typeface="Georgia" panose="02040502050405090303" pitchFamily="18" charset="0"/>
                <a:cs typeface="Georgia" panose="02040502050405090303" pitchFamily="18" charset="0"/>
              </a:rPr>
              <a:t>step</a:t>
            </a:r>
            <a:r>
              <a:rPr lang="en-US" sz="1800" spc="-30" dirty="0">
                <a:effectLst/>
                <a:latin typeface="Georgia" panose="02040502050405090303" pitchFamily="18" charset="0"/>
                <a:ea typeface="Georgia" panose="02040502050405090303" pitchFamily="18" charset="0"/>
                <a:cs typeface="Georgia" panose="02040502050405090303" pitchFamily="18" charset="0"/>
              </a:rPr>
              <a:t> </a:t>
            </a:r>
            <a:r>
              <a:rPr lang="en-US" sz="1800" spc="-5" dirty="0">
                <a:effectLst/>
                <a:latin typeface="Georgia" panose="02040502050405090303" pitchFamily="18" charset="0"/>
                <a:ea typeface="Georgia" panose="02040502050405090303" pitchFamily="18" charset="0"/>
                <a:cs typeface="Georgia" panose="02040502050405090303" pitchFamily="18" charset="0"/>
              </a:rPr>
              <a:t>to</a:t>
            </a:r>
            <a:r>
              <a:rPr lang="en-US" sz="1800" spc="-30" dirty="0">
                <a:effectLst/>
                <a:latin typeface="Georgia" panose="02040502050405090303" pitchFamily="18" charset="0"/>
                <a:ea typeface="Georgia" panose="02040502050405090303" pitchFamily="18" charset="0"/>
                <a:cs typeface="Georgia" panose="02040502050405090303" pitchFamily="18" charset="0"/>
              </a:rPr>
              <a:t> </a:t>
            </a:r>
            <a:r>
              <a:rPr lang="en-US" sz="1800" spc="-5" dirty="0">
                <a:effectLst/>
                <a:latin typeface="Georgia" panose="02040502050405090303" pitchFamily="18" charset="0"/>
                <a:ea typeface="Georgia" panose="02040502050405090303" pitchFamily="18" charset="0"/>
                <a:cs typeface="Georgia" panose="02040502050405090303" pitchFamily="18" charset="0"/>
              </a:rPr>
              <a:t>evaluate</a:t>
            </a:r>
            <a:r>
              <a:rPr lang="en-US" sz="1800" spc="-30" dirty="0">
                <a:effectLst/>
                <a:latin typeface="Georgia" panose="02040502050405090303" pitchFamily="18" charset="0"/>
                <a:ea typeface="Georgia" panose="02040502050405090303" pitchFamily="18" charset="0"/>
                <a:cs typeface="Georgia" panose="02040502050405090303" pitchFamily="18" charset="0"/>
              </a:rPr>
              <a:t> </a:t>
            </a:r>
            <a:r>
              <a:rPr lang="en-US" sz="1800" spc="-5" dirty="0">
                <a:effectLst/>
                <a:latin typeface="Georgia" panose="02040502050405090303" pitchFamily="18" charset="0"/>
                <a:ea typeface="Georgia" panose="02040502050405090303" pitchFamily="18" charset="0"/>
                <a:cs typeface="Georgia" panose="02040502050405090303" pitchFamily="18" charset="0"/>
              </a:rPr>
              <a:t>the</a:t>
            </a:r>
            <a:r>
              <a:rPr lang="en-US" sz="1800" spc="-35" dirty="0">
                <a:effectLst/>
                <a:latin typeface="Georgia" panose="02040502050405090303" pitchFamily="18" charset="0"/>
                <a:ea typeface="Georgia" panose="02040502050405090303" pitchFamily="18" charset="0"/>
                <a:cs typeface="Georgia" panose="02040502050405090303" pitchFamily="18" charset="0"/>
              </a:rPr>
              <a:t> </a:t>
            </a:r>
            <a:r>
              <a:rPr lang="en-US" sz="1800" spc="-5" dirty="0">
                <a:effectLst/>
                <a:latin typeface="Georgia" panose="02040502050405090303" pitchFamily="18" charset="0"/>
                <a:ea typeface="Georgia" panose="02040502050405090303" pitchFamily="18" charset="0"/>
                <a:cs typeface="Georgia" panose="02040502050405090303" pitchFamily="18" charset="0"/>
              </a:rPr>
              <a:t>performance</a:t>
            </a:r>
            <a:r>
              <a:rPr lang="en-US" sz="1800" spc="-30" dirty="0">
                <a:effectLst/>
                <a:latin typeface="Georgia" panose="02040502050405090303" pitchFamily="18" charset="0"/>
                <a:ea typeface="Georgia" panose="02040502050405090303" pitchFamily="18" charset="0"/>
                <a:cs typeface="Georgia" panose="02040502050405090303" pitchFamily="18" charset="0"/>
              </a:rPr>
              <a:t> </a:t>
            </a:r>
            <a:r>
              <a:rPr lang="en-US" sz="1800" spc="-5" dirty="0">
                <a:effectLst/>
                <a:latin typeface="Georgia" panose="02040502050405090303" pitchFamily="18" charset="0"/>
                <a:ea typeface="Georgia" panose="02040502050405090303" pitchFamily="18" charset="0"/>
                <a:cs typeface="Georgia" panose="02040502050405090303" pitchFamily="18" charset="0"/>
              </a:rPr>
              <a:t>of</a:t>
            </a:r>
            <a:r>
              <a:rPr lang="en-US" sz="1800" spc="-30" dirty="0">
                <a:effectLst/>
                <a:latin typeface="Georgia" panose="02040502050405090303" pitchFamily="18" charset="0"/>
                <a:ea typeface="Georgia" panose="02040502050405090303" pitchFamily="18" charset="0"/>
                <a:cs typeface="Georgia" panose="02040502050405090303" pitchFamily="18" charset="0"/>
              </a:rPr>
              <a:t> </a:t>
            </a:r>
            <a:r>
              <a:rPr lang="en-US" sz="1800" spc="-5" dirty="0">
                <a:effectLst/>
                <a:latin typeface="Georgia" panose="02040502050405090303" pitchFamily="18" charset="0"/>
                <a:ea typeface="Georgia" panose="02040502050405090303" pitchFamily="18" charset="0"/>
                <a:cs typeface="Georgia" panose="02040502050405090303" pitchFamily="18" charset="0"/>
              </a:rPr>
              <a:t>different</a:t>
            </a:r>
            <a:r>
              <a:rPr lang="en-US" sz="1800" spc="-30" dirty="0">
                <a:latin typeface="Georgia" panose="02040502050405090303" pitchFamily="18" charset="0"/>
                <a:ea typeface="Georgia" panose="02040502050405090303" pitchFamily="18" charset="0"/>
                <a:cs typeface="Georgia" panose="02040502050405090303" pitchFamily="18" charset="0"/>
              </a:rPr>
              <a:t> </a:t>
            </a:r>
            <a:r>
              <a:rPr lang="en-US" sz="1800" spc="-5" dirty="0">
                <a:effectLst/>
                <a:latin typeface="Georgia" panose="02040502050405090303" pitchFamily="18" charset="0"/>
                <a:ea typeface="Georgia" panose="02040502050405090303" pitchFamily="18" charset="0"/>
                <a:cs typeface="Georgia" panose="02040502050405090303" pitchFamily="18" charset="0"/>
              </a:rPr>
              <a:t>models</a:t>
            </a:r>
            <a:r>
              <a:rPr lang="en-US" sz="1800" spc="-30" dirty="0">
                <a:effectLst/>
                <a:latin typeface="Georgia" panose="02040502050405090303" pitchFamily="18" charset="0"/>
                <a:ea typeface="Georgia" panose="02040502050405090303" pitchFamily="18" charset="0"/>
                <a:cs typeface="Georgia" panose="02040502050405090303" pitchFamily="18" charset="0"/>
              </a:rPr>
              <a:t> </a:t>
            </a:r>
            <a:r>
              <a:rPr lang="en-US" sz="1800" spc="-5" dirty="0">
                <a:effectLst/>
                <a:latin typeface="Georgia" panose="02040502050405090303" pitchFamily="18" charset="0"/>
                <a:ea typeface="Georgia" panose="02040502050405090303" pitchFamily="18" charset="0"/>
                <a:cs typeface="Georgia" panose="02040502050405090303" pitchFamily="18" charset="0"/>
              </a:rPr>
              <a:t>using</a:t>
            </a:r>
            <a:r>
              <a:rPr lang="en-US" sz="1800" spc="-30" dirty="0">
                <a:effectLst/>
                <a:latin typeface="Georgia" panose="02040502050405090303" pitchFamily="18" charset="0"/>
                <a:ea typeface="Georgia" panose="02040502050405090303" pitchFamily="18" charset="0"/>
                <a:cs typeface="Georgia" panose="02040502050405090303" pitchFamily="18" charset="0"/>
              </a:rPr>
              <a:t> </a:t>
            </a:r>
            <a:r>
              <a:rPr lang="en-US" sz="1800" spc="-5" dirty="0">
                <a:effectLst/>
                <a:latin typeface="Georgia" panose="02040502050405090303" pitchFamily="18" charset="0"/>
                <a:ea typeface="Georgia" panose="02040502050405090303" pitchFamily="18" charset="0"/>
                <a:cs typeface="Georgia" panose="02040502050405090303" pitchFamily="18" charset="0"/>
              </a:rPr>
              <a:t>k-fold</a:t>
            </a:r>
            <a:r>
              <a:rPr lang="en-US" sz="1800" spc="-30" dirty="0">
                <a:effectLst/>
                <a:latin typeface="Georgia" panose="02040502050405090303" pitchFamily="18" charset="0"/>
                <a:ea typeface="Georgia" panose="02040502050405090303" pitchFamily="18" charset="0"/>
                <a:cs typeface="Georgia" panose="02040502050405090303" pitchFamily="18" charset="0"/>
              </a:rPr>
              <a:t> </a:t>
            </a:r>
            <a:r>
              <a:rPr lang="en-US" sz="1800" spc="-5" dirty="0">
                <a:effectLst/>
                <a:latin typeface="Georgia" panose="02040502050405090303" pitchFamily="18" charset="0"/>
                <a:ea typeface="Georgia" panose="02040502050405090303" pitchFamily="18" charset="0"/>
                <a:cs typeface="Georgia" panose="02040502050405090303" pitchFamily="18" charset="0"/>
              </a:rPr>
              <a:t>cross-validation</a:t>
            </a:r>
            <a:r>
              <a:rPr lang="en-US" sz="1800" spc="-225" dirty="0">
                <a:effectLst/>
                <a:latin typeface="Georgia" panose="02040502050405090303" pitchFamily="18" charset="0"/>
                <a:ea typeface="Georgia" panose="02040502050405090303" pitchFamily="18" charset="0"/>
                <a:cs typeface="Georgia" panose="02040502050405090303" pitchFamily="18" charset="0"/>
              </a:rPr>
              <a:t> </a:t>
            </a:r>
            <a:r>
              <a:rPr lang="en-US" sz="1800" dirty="0">
                <a:effectLst/>
                <a:latin typeface="Georgia" panose="02040502050405090303" pitchFamily="18" charset="0"/>
                <a:ea typeface="Georgia" panose="02040502050405090303" pitchFamily="18" charset="0"/>
                <a:cs typeface="Georgia" panose="02040502050405090303" pitchFamily="18" charset="0"/>
              </a:rPr>
              <a:t>on</a:t>
            </a:r>
            <a:r>
              <a:rPr lang="en-US" sz="1800" spc="60" dirty="0">
                <a:effectLst/>
                <a:latin typeface="Georgia" panose="02040502050405090303" pitchFamily="18" charset="0"/>
                <a:ea typeface="Georgia" panose="02040502050405090303" pitchFamily="18" charset="0"/>
                <a:cs typeface="Georgia" panose="02040502050405090303" pitchFamily="18" charset="0"/>
              </a:rPr>
              <a:t> </a:t>
            </a:r>
            <a:r>
              <a:rPr lang="en-US" sz="1800" dirty="0">
                <a:effectLst/>
                <a:latin typeface="Georgia" panose="02040502050405090303" pitchFamily="18" charset="0"/>
                <a:ea typeface="Georgia" panose="02040502050405090303" pitchFamily="18" charset="0"/>
                <a:cs typeface="Georgia" panose="02040502050405090303" pitchFamily="18" charset="0"/>
              </a:rPr>
              <a:t>the</a:t>
            </a:r>
            <a:r>
              <a:rPr lang="en-US" sz="1800" spc="60" dirty="0">
                <a:effectLst/>
                <a:latin typeface="Georgia" panose="02040502050405090303" pitchFamily="18" charset="0"/>
                <a:ea typeface="Georgia" panose="02040502050405090303" pitchFamily="18" charset="0"/>
                <a:cs typeface="Georgia" panose="02040502050405090303" pitchFamily="18" charset="0"/>
              </a:rPr>
              <a:t> </a:t>
            </a:r>
            <a:r>
              <a:rPr lang="en-US" sz="1800" dirty="0">
                <a:effectLst/>
                <a:latin typeface="Georgia" panose="02040502050405090303" pitchFamily="18" charset="0"/>
                <a:ea typeface="Georgia" panose="02040502050405090303" pitchFamily="18" charset="0"/>
                <a:cs typeface="Georgia" panose="02040502050405090303" pitchFamily="18" charset="0"/>
              </a:rPr>
              <a:t>training</a:t>
            </a:r>
            <a:r>
              <a:rPr lang="en-US" sz="1800" spc="65" dirty="0">
                <a:effectLst/>
                <a:latin typeface="Georgia" panose="02040502050405090303" pitchFamily="18" charset="0"/>
                <a:ea typeface="Georgia" panose="02040502050405090303" pitchFamily="18" charset="0"/>
                <a:cs typeface="Georgia" panose="02040502050405090303" pitchFamily="18" charset="0"/>
              </a:rPr>
              <a:t> </a:t>
            </a:r>
            <a:r>
              <a:rPr lang="en-US" sz="1800" dirty="0">
                <a:effectLst/>
                <a:latin typeface="Georgia" panose="02040502050405090303" pitchFamily="18" charset="0"/>
                <a:ea typeface="Georgia" panose="02040502050405090303" pitchFamily="18" charset="0"/>
                <a:cs typeface="Georgia" panose="02040502050405090303" pitchFamily="18" charset="0"/>
              </a:rPr>
              <a:t>set</a:t>
            </a:r>
            <a:r>
              <a:rPr lang="en-US" sz="1800" spc="60" dirty="0">
                <a:effectLst/>
                <a:latin typeface="Georgia" panose="02040502050405090303" pitchFamily="18" charset="0"/>
                <a:ea typeface="Georgia" panose="02040502050405090303" pitchFamily="18" charset="0"/>
                <a:cs typeface="Georgia" panose="02040502050405090303" pitchFamily="18" charset="0"/>
              </a:rPr>
              <a:t> </a:t>
            </a:r>
            <a:r>
              <a:rPr lang="en-US" sz="1800" dirty="0">
                <a:effectLst/>
                <a:latin typeface="Georgia" panose="02040502050405090303" pitchFamily="18" charset="0"/>
                <a:ea typeface="Georgia" panose="02040502050405090303" pitchFamily="18" charset="0"/>
                <a:cs typeface="Georgia" panose="02040502050405090303" pitchFamily="18" charset="0"/>
              </a:rPr>
              <a:t>and</a:t>
            </a:r>
            <a:r>
              <a:rPr lang="en-US" sz="1800" spc="65" dirty="0">
                <a:effectLst/>
                <a:latin typeface="Georgia" panose="02040502050405090303" pitchFamily="18" charset="0"/>
                <a:ea typeface="Georgia" panose="02040502050405090303" pitchFamily="18" charset="0"/>
                <a:cs typeface="Georgia" panose="02040502050405090303" pitchFamily="18" charset="0"/>
              </a:rPr>
              <a:t> </a:t>
            </a:r>
            <a:r>
              <a:rPr lang="en-US" sz="1800" dirty="0">
                <a:effectLst/>
                <a:latin typeface="Georgia" panose="02040502050405090303" pitchFamily="18" charset="0"/>
                <a:ea typeface="Georgia" panose="02040502050405090303" pitchFamily="18" charset="0"/>
                <a:cs typeface="Georgia" panose="02040502050405090303" pitchFamily="18" charset="0"/>
              </a:rPr>
              <a:t>select</a:t>
            </a:r>
            <a:r>
              <a:rPr lang="en-US" sz="1800" spc="60" dirty="0">
                <a:effectLst/>
                <a:latin typeface="Georgia" panose="02040502050405090303" pitchFamily="18" charset="0"/>
                <a:ea typeface="Georgia" panose="02040502050405090303" pitchFamily="18" charset="0"/>
                <a:cs typeface="Georgia" panose="02040502050405090303" pitchFamily="18" charset="0"/>
              </a:rPr>
              <a:t> </a:t>
            </a:r>
            <a:r>
              <a:rPr lang="en-US" sz="1800" dirty="0">
                <a:effectLst/>
                <a:latin typeface="Georgia" panose="02040502050405090303" pitchFamily="18" charset="0"/>
                <a:ea typeface="Georgia" panose="02040502050405090303" pitchFamily="18" charset="0"/>
                <a:cs typeface="Georgia" panose="02040502050405090303" pitchFamily="18" charset="0"/>
              </a:rPr>
              <a:t>the</a:t>
            </a:r>
            <a:r>
              <a:rPr lang="en-US" sz="1800" spc="60" dirty="0">
                <a:effectLst/>
                <a:latin typeface="Georgia" panose="02040502050405090303" pitchFamily="18" charset="0"/>
                <a:ea typeface="Georgia" panose="02040502050405090303" pitchFamily="18" charset="0"/>
                <a:cs typeface="Georgia" panose="02040502050405090303" pitchFamily="18" charset="0"/>
              </a:rPr>
              <a:t> </a:t>
            </a:r>
            <a:r>
              <a:rPr lang="en-US" sz="1800" dirty="0">
                <a:effectLst/>
                <a:latin typeface="Georgia" panose="02040502050405090303" pitchFamily="18" charset="0"/>
                <a:ea typeface="Georgia" panose="02040502050405090303" pitchFamily="18" charset="0"/>
                <a:cs typeface="Georgia" panose="02040502050405090303" pitchFamily="18" charset="0"/>
              </a:rPr>
              <a:t>best</a:t>
            </a:r>
            <a:r>
              <a:rPr lang="en-US" sz="1800" spc="65" dirty="0">
                <a:effectLst/>
                <a:latin typeface="Georgia" panose="02040502050405090303" pitchFamily="18" charset="0"/>
                <a:ea typeface="Georgia" panose="02040502050405090303" pitchFamily="18" charset="0"/>
                <a:cs typeface="Georgia" panose="02040502050405090303" pitchFamily="18" charset="0"/>
              </a:rPr>
              <a:t> </a:t>
            </a:r>
            <a:r>
              <a:rPr lang="en-US" sz="1800" dirty="0">
                <a:effectLst/>
                <a:latin typeface="Georgia" panose="02040502050405090303" pitchFamily="18" charset="0"/>
                <a:ea typeface="Georgia" panose="02040502050405090303" pitchFamily="18" charset="0"/>
                <a:cs typeface="Georgia" panose="02040502050405090303" pitchFamily="18" charset="0"/>
              </a:rPr>
              <a:t>performing</a:t>
            </a:r>
            <a:r>
              <a:rPr lang="en-US" sz="1800" spc="60" dirty="0">
                <a:effectLst/>
                <a:latin typeface="Georgia" panose="02040502050405090303" pitchFamily="18" charset="0"/>
                <a:ea typeface="Georgia" panose="02040502050405090303" pitchFamily="18" charset="0"/>
                <a:cs typeface="Georgia" panose="02040502050405090303" pitchFamily="18" charset="0"/>
              </a:rPr>
              <a:t> </a:t>
            </a:r>
            <a:r>
              <a:rPr lang="en-US" sz="1800" dirty="0">
                <a:effectLst/>
                <a:latin typeface="Georgia" panose="02040502050405090303" pitchFamily="18" charset="0"/>
                <a:ea typeface="Georgia" panose="02040502050405090303" pitchFamily="18" charset="0"/>
                <a:cs typeface="Georgia" panose="02040502050405090303" pitchFamily="18" charset="0"/>
              </a:rPr>
              <a:t>model</a:t>
            </a:r>
            <a:r>
              <a:rPr lang="en-US" sz="1800" spc="65" dirty="0">
                <a:effectLst/>
                <a:latin typeface="Georgia" panose="02040502050405090303" pitchFamily="18" charset="0"/>
                <a:ea typeface="Georgia" panose="02040502050405090303" pitchFamily="18" charset="0"/>
                <a:cs typeface="Georgia" panose="02040502050405090303" pitchFamily="18" charset="0"/>
              </a:rPr>
              <a:t> </a:t>
            </a:r>
            <a:r>
              <a:rPr lang="en-US" sz="1800" dirty="0">
                <a:effectLst/>
                <a:latin typeface="Georgia" panose="02040502050405090303" pitchFamily="18" charset="0"/>
                <a:ea typeface="Georgia" panose="02040502050405090303" pitchFamily="18" charset="0"/>
                <a:cs typeface="Georgia" panose="02040502050405090303" pitchFamily="18" charset="0"/>
              </a:rPr>
              <a:t>for</a:t>
            </a:r>
            <a:r>
              <a:rPr lang="en-US" sz="1800" spc="60" dirty="0">
                <a:effectLst/>
                <a:latin typeface="Georgia" panose="02040502050405090303" pitchFamily="18" charset="0"/>
                <a:ea typeface="Georgia" panose="02040502050405090303" pitchFamily="18" charset="0"/>
                <a:cs typeface="Georgia" panose="02040502050405090303" pitchFamily="18" charset="0"/>
              </a:rPr>
              <a:t> </a:t>
            </a:r>
            <a:r>
              <a:rPr lang="en-US" sz="1800" dirty="0">
                <a:effectLst/>
                <a:latin typeface="Georgia" panose="02040502050405090303" pitchFamily="18" charset="0"/>
                <a:ea typeface="Georgia" panose="02040502050405090303" pitchFamily="18" charset="0"/>
                <a:cs typeface="Georgia" panose="02040502050405090303" pitchFamily="18" charset="0"/>
              </a:rPr>
              <a:t>test</a:t>
            </a:r>
            <a:r>
              <a:rPr lang="en-US" sz="1800" spc="60" dirty="0">
                <a:effectLst/>
                <a:latin typeface="Georgia" panose="02040502050405090303" pitchFamily="18" charset="0"/>
                <a:ea typeface="Georgia" panose="02040502050405090303" pitchFamily="18" charset="0"/>
                <a:cs typeface="Georgia" panose="02040502050405090303" pitchFamily="18" charset="0"/>
              </a:rPr>
              <a:t> </a:t>
            </a:r>
            <a:r>
              <a:rPr lang="en-US" sz="1800" dirty="0">
                <a:effectLst/>
                <a:latin typeface="Georgia" panose="02040502050405090303" pitchFamily="18" charset="0"/>
                <a:ea typeface="Georgia" panose="02040502050405090303" pitchFamily="18" charset="0"/>
                <a:cs typeface="Georgia" panose="02040502050405090303" pitchFamily="18" charset="0"/>
              </a:rPr>
              <a:t>set</a:t>
            </a:r>
            <a:r>
              <a:rPr lang="en-US" sz="1800" spc="65" dirty="0">
                <a:effectLst/>
                <a:latin typeface="Georgia" panose="02040502050405090303" pitchFamily="18" charset="0"/>
                <a:ea typeface="Georgia" panose="02040502050405090303" pitchFamily="18" charset="0"/>
                <a:cs typeface="Georgia" panose="02040502050405090303" pitchFamily="18" charset="0"/>
              </a:rPr>
              <a:t> </a:t>
            </a:r>
            <a:r>
              <a:rPr lang="en-US" sz="1800" dirty="0">
                <a:effectLst/>
                <a:latin typeface="Georgia" panose="02040502050405090303" pitchFamily="18" charset="0"/>
                <a:ea typeface="Georgia" panose="02040502050405090303" pitchFamily="18" charset="0"/>
                <a:cs typeface="Georgia" panose="02040502050405090303" pitchFamily="18" charset="0"/>
              </a:rPr>
              <a:t>prediction.</a:t>
            </a:r>
            <a:endParaRPr lang="en-US" sz="1800" dirty="0">
              <a:effectLst/>
              <a:latin typeface="Georgia" panose="02040502050405090303" pitchFamily="18" charset="0"/>
              <a:ea typeface="Georgia" panose="02040502050405090303" pitchFamily="18" charset="0"/>
              <a:cs typeface="Georgia" panose="02040502050405090303" pitchFamily="18" charset="0"/>
            </a:endParaRPr>
          </a:p>
          <a:p>
            <a:endParaRPr lang="en-US" sz="18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6803" y="97580"/>
            <a:ext cx="7886700" cy="708025"/>
          </a:xfrm>
        </p:spPr>
        <p:txBody>
          <a:bodyPr/>
          <a:lstStyle/>
          <a:p>
            <a:r>
              <a:rPr lang="en-US" sz="2400" dirty="0">
                <a:latin typeface="Times New Roman" panose="02020503050405090304" pitchFamily="18" charset="0"/>
                <a:cs typeface="Times New Roman" panose="02020503050405090304" pitchFamily="18" charset="0"/>
              </a:rPr>
              <a:t>Improvements</a:t>
            </a:r>
            <a:endParaRPr lang="en-US" sz="2400" dirty="0">
              <a:latin typeface="Times New Roman" panose="02020503050405090304" pitchFamily="18" charset="0"/>
              <a:cs typeface="Times New Roman" panose="02020503050405090304" pitchFamily="18" charset="0"/>
            </a:endParaRPr>
          </a:p>
        </p:txBody>
      </p:sp>
      <p:sp>
        <p:nvSpPr>
          <p:cNvPr id="3" name="Subtitle 2"/>
          <p:cNvSpPr>
            <a:spLocks noGrp="1"/>
          </p:cNvSpPr>
          <p:nvPr>
            <p:ph type="subTitle" idx="1"/>
          </p:nvPr>
        </p:nvSpPr>
        <p:spPr>
          <a:xfrm>
            <a:off x="369659" y="566287"/>
            <a:ext cx="7886700" cy="3900002"/>
          </a:xfrm>
        </p:spPr>
        <p:txBody>
          <a:bodyPr/>
          <a:lstStyle/>
          <a:p>
            <a:r>
              <a:rPr lang="en-US" sz="1600" b="1" dirty="0">
                <a:latin typeface="Times New Roman" panose="02020503050405090304" pitchFamily="18" charset="0"/>
                <a:cs typeface="Times New Roman" panose="02020503050405090304" pitchFamily="18" charset="0"/>
              </a:rPr>
              <a:t>Suggest improvements.</a:t>
            </a:r>
            <a:endParaRPr lang="en-US" sz="1600" b="1" dirty="0">
              <a:latin typeface="Times New Roman" panose="02020503050405090304" pitchFamily="18" charset="0"/>
              <a:cs typeface="Times New Roman" panose="02020503050405090304" pitchFamily="18" charset="0"/>
            </a:endParaRPr>
          </a:p>
          <a:p>
            <a:r>
              <a:rPr lang="en-US" sz="1400" dirty="0">
                <a:latin typeface="Times New Roman" panose="02020503050405090304" pitchFamily="18" charset="0"/>
                <a:cs typeface="Times New Roman" panose="02020503050405090304" pitchFamily="18" charset="0"/>
              </a:rPr>
              <a:t>1. Data processing and cleaning</a:t>
            </a:r>
            <a:endParaRPr lang="en-US" sz="1400" dirty="0">
              <a:latin typeface="Times New Roman" panose="02020503050405090304" pitchFamily="18" charset="0"/>
              <a:cs typeface="Times New Roman" panose="02020503050405090304" pitchFamily="18" charset="0"/>
            </a:endParaRPr>
          </a:p>
          <a:p>
            <a:r>
              <a:rPr lang="en-US" sz="1400" dirty="0">
                <a:latin typeface="Times New Roman" panose="02020503050405090304" pitchFamily="18" charset="0"/>
                <a:cs typeface="Times New Roman" panose="02020503050405090304" pitchFamily="18" charset="0"/>
              </a:rPr>
              <a:t>• In-depth missing value filling</a:t>
            </a:r>
            <a:endParaRPr lang="en-US" sz="1400" dirty="0">
              <a:latin typeface="Times New Roman" panose="02020503050405090304" pitchFamily="18" charset="0"/>
              <a:cs typeface="Times New Roman" panose="02020503050405090304" pitchFamily="18" charset="0"/>
            </a:endParaRPr>
          </a:p>
          <a:p>
            <a:r>
              <a:rPr lang="en-US" sz="1400" dirty="0">
                <a:latin typeface="Times New Roman" panose="02020503050405090304" pitchFamily="18" charset="0"/>
                <a:cs typeface="Times New Roman" panose="02020503050405090304" pitchFamily="18" charset="0"/>
              </a:rPr>
              <a:t>– Currently using plurality to fill in some of the missing values, statistical modeling (e.g., k-nearest-neighbor filling) or machine-learning predictions could be explored to fill in missing data more accurately to reduce the bias introduced by the filling.</a:t>
            </a:r>
            <a:endParaRPr lang="en-US" sz="1400" dirty="0">
              <a:latin typeface="Times New Roman" panose="02020503050405090304" pitchFamily="18" charset="0"/>
              <a:cs typeface="Times New Roman" panose="02020503050405090304" pitchFamily="18" charset="0"/>
            </a:endParaRPr>
          </a:p>
          <a:p>
            <a:r>
              <a:rPr lang="en-US" sz="1400" dirty="0">
                <a:latin typeface="Times New Roman" panose="02020503050405090304" pitchFamily="18" charset="0"/>
                <a:cs typeface="Times New Roman" panose="02020503050405090304" pitchFamily="18" charset="0"/>
              </a:rPr>
              <a:t>• Outlier detection</a:t>
            </a:r>
            <a:endParaRPr lang="en-US" sz="1400" dirty="0">
              <a:latin typeface="Times New Roman" panose="02020503050405090304" pitchFamily="18" charset="0"/>
              <a:cs typeface="Times New Roman" panose="02020503050405090304" pitchFamily="18" charset="0"/>
            </a:endParaRPr>
          </a:p>
          <a:p>
            <a:r>
              <a:rPr lang="en-US" sz="1400" dirty="0">
                <a:latin typeface="Times New Roman" panose="02020503050405090304" pitchFamily="18" charset="0"/>
                <a:cs typeface="Times New Roman" panose="02020503050405090304" pitchFamily="18" charset="0"/>
              </a:rPr>
              <a:t>– Perform outlier detection on numerical variables, such as the IQR method or the z-score method, to eliminate extreme values or fill in using the median to reduce the negative impact of outliers on model training.</a:t>
            </a:r>
            <a:endParaRPr lang="en-US" sz="1800" dirty="0">
              <a:latin typeface="Times New Roman" panose="02020503050405090304" pitchFamily="18" charset="0"/>
              <a:cs typeface="Times New Roman" panose="02020503050405090304" pitchFamily="18" charset="0"/>
            </a:endParaRPr>
          </a:p>
          <a:p>
            <a:r>
              <a:rPr lang="en-US" sz="1400" dirty="0">
                <a:latin typeface="Times New Roman" panose="02020503050405090304" pitchFamily="18" charset="0"/>
                <a:cs typeface="Times New Roman" panose="02020503050405090304" pitchFamily="18" charset="0"/>
              </a:rPr>
              <a:t>2. Feature Engineering</a:t>
            </a:r>
            <a:endParaRPr lang="en-US" sz="1400" dirty="0">
              <a:latin typeface="Times New Roman" panose="02020503050405090304" pitchFamily="18" charset="0"/>
              <a:cs typeface="Times New Roman" panose="02020503050405090304" pitchFamily="18" charset="0"/>
            </a:endParaRPr>
          </a:p>
          <a:p>
            <a:r>
              <a:rPr lang="en-US" sz="1400" dirty="0">
                <a:latin typeface="Times New Roman" panose="02020503050405090304" pitchFamily="18" charset="0"/>
                <a:cs typeface="Times New Roman" panose="02020503050405090304" pitchFamily="18" charset="0"/>
              </a:rPr>
              <a:t>•. Data normalization/standardization</a:t>
            </a:r>
            <a:endParaRPr lang="en-US" sz="1400" dirty="0">
              <a:latin typeface="Times New Roman" panose="02020503050405090304" pitchFamily="18" charset="0"/>
              <a:cs typeface="Times New Roman" panose="02020503050405090304" pitchFamily="18" charset="0"/>
            </a:endParaRPr>
          </a:p>
          <a:p>
            <a:r>
              <a:rPr lang="en-US" sz="1400" dirty="0">
                <a:latin typeface="Times New Roman" panose="02020503050405090304" pitchFamily="18" charset="0"/>
                <a:cs typeface="Times New Roman" panose="02020503050405090304" pitchFamily="18" charset="0"/>
              </a:rPr>
              <a:t>– For some continuous variables, consider performing normalization after transformation to ensure that the data is evenly distributed and to reduce the effects of scale differences.</a:t>
            </a:r>
            <a:endParaRPr lang="en-US" sz="1400" dirty="0">
              <a:latin typeface="Times New Roman" panose="02020503050405090304" pitchFamily="18" charset="0"/>
              <a:cs typeface="Times New Roman" panose="02020503050405090304" pitchFamily="18" charset="0"/>
            </a:endParaRPr>
          </a:p>
          <a:p>
            <a:endParaRPr lang="en-US" sz="1800" dirty="0">
              <a:latin typeface="Times New Roman" panose="02020503050405090304" pitchFamily="18" charset="0"/>
              <a:cs typeface="Times New Roman" panose="02020503050405090304" pitchFamily="18" charset="0"/>
            </a:endParaRPr>
          </a:p>
        </p:txBody>
      </p:sp>
      <p:sp>
        <p:nvSpPr>
          <p:cNvPr id="4" name="Freeform: Shape 11"/>
          <p:cNvSpPr/>
          <p:nvPr/>
        </p:nvSpPr>
        <p:spPr>
          <a:xfrm>
            <a:off x="6512211" y="196344"/>
            <a:ext cx="1305116" cy="1218522"/>
          </a:xfrm>
          <a:custGeom>
            <a:avLst/>
            <a:gdLst>
              <a:gd name="connsiteX0" fmla="*/ 1900220 w 4035345"/>
              <a:gd name="connsiteY0" fmla="*/ 0 h 4263571"/>
              <a:gd name="connsiteX1" fmla="*/ 220577 w 4035345"/>
              <a:gd name="connsiteY1" fmla="*/ 819393 h 4263571"/>
              <a:gd name="connsiteX2" fmla="*/ 61692 w 4035345"/>
              <a:gd name="connsiteY2" fmla="*/ 1053181 h 4263571"/>
              <a:gd name="connsiteX3" fmla="*/ 447556 w 4035345"/>
              <a:gd name="connsiteY3" fmla="*/ 1722769 h 4263571"/>
              <a:gd name="connsiteX4" fmla="*/ 465715 w 4035345"/>
              <a:gd name="connsiteY4" fmla="*/ 1722769 h 4263571"/>
              <a:gd name="connsiteX5" fmla="*/ 851579 w 4035345"/>
              <a:gd name="connsiteY5" fmla="*/ 1500329 h 4263571"/>
              <a:gd name="connsiteX6" fmla="*/ 1972853 w 4035345"/>
              <a:gd name="connsiteY6" fmla="*/ 907915 h 4263571"/>
              <a:gd name="connsiteX7" fmla="*/ 3125905 w 4035345"/>
              <a:gd name="connsiteY7" fmla="*/ 2081395 h 4263571"/>
              <a:gd name="connsiteX8" fmla="*/ 1900220 w 4035345"/>
              <a:gd name="connsiteY8" fmla="*/ 3357015 h 4263571"/>
              <a:gd name="connsiteX9" fmla="*/ 851579 w 4035345"/>
              <a:gd name="connsiteY9" fmla="*/ 2766871 h 4263571"/>
              <a:gd name="connsiteX10" fmla="*/ 461175 w 4035345"/>
              <a:gd name="connsiteY10" fmla="*/ 2542162 h 4263571"/>
              <a:gd name="connsiteX11" fmla="*/ 461175 w 4035345"/>
              <a:gd name="connsiteY11" fmla="*/ 2542162 h 4263571"/>
              <a:gd name="connsiteX12" fmla="*/ 73041 w 4035345"/>
              <a:gd name="connsiteY12" fmla="*/ 3232177 h 4263571"/>
              <a:gd name="connsiteX13" fmla="*/ 220577 w 4035345"/>
              <a:gd name="connsiteY13" fmla="*/ 3445537 h 4263571"/>
              <a:gd name="connsiteX14" fmla="*/ 1963774 w 4035345"/>
              <a:gd name="connsiteY14" fmla="*/ 4262661 h 4263571"/>
              <a:gd name="connsiteX15" fmla="*/ 4033820 w 4035345"/>
              <a:gd name="connsiteY15" fmla="*/ 2213043 h 4263571"/>
              <a:gd name="connsiteX16" fmla="*/ 1900220 w 4035345"/>
              <a:gd name="connsiteY16" fmla="*/ 0 h 426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35345" h="4263571">
                <a:moveTo>
                  <a:pt x="1900220" y="0"/>
                </a:moveTo>
                <a:cubicBezTo>
                  <a:pt x="1219284" y="0"/>
                  <a:pt x="610981" y="320040"/>
                  <a:pt x="220577" y="819393"/>
                </a:cubicBezTo>
                <a:cubicBezTo>
                  <a:pt x="161563" y="894296"/>
                  <a:pt x="109358" y="971469"/>
                  <a:pt x="61692" y="1053181"/>
                </a:cubicBezTo>
                <a:cubicBezTo>
                  <a:pt x="-113081" y="1348254"/>
                  <a:pt x="104819" y="1722769"/>
                  <a:pt x="447556" y="1722769"/>
                </a:cubicBezTo>
                <a:lnTo>
                  <a:pt x="465715" y="1722769"/>
                </a:lnTo>
                <a:cubicBezTo>
                  <a:pt x="624600" y="1722769"/>
                  <a:pt x="769866" y="1636517"/>
                  <a:pt x="851579" y="1500329"/>
                </a:cubicBezTo>
                <a:cubicBezTo>
                  <a:pt x="1078557" y="1125814"/>
                  <a:pt x="1498468" y="880677"/>
                  <a:pt x="1972853" y="907915"/>
                </a:cubicBezTo>
                <a:cubicBezTo>
                  <a:pt x="2597045" y="944231"/>
                  <a:pt x="3100938" y="1457203"/>
                  <a:pt x="3125905" y="2081395"/>
                </a:cubicBezTo>
                <a:cubicBezTo>
                  <a:pt x="3153143" y="2780489"/>
                  <a:pt x="2592505" y="3357015"/>
                  <a:pt x="1900220" y="3357015"/>
                </a:cubicBezTo>
                <a:cubicBezTo>
                  <a:pt x="1457611" y="3357015"/>
                  <a:pt x="1067208" y="3120958"/>
                  <a:pt x="851579" y="2766871"/>
                </a:cubicBezTo>
                <a:cubicBezTo>
                  <a:pt x="767596" y="2628414"/>
                  <a:pt x="620060" y="2542162"/>
                  <a:pt x="461175" y="2542162"/>
                </a:cubicBezTo>
                <a:lnTo>
                  <a:pt x="461175" y="2542162"/>
                </a:lnTo>
                <a:cubicBezTo>
                  <a:pt x="107088" y="2542162"/>
                  <a:pt x="-108542" y="2930296"/>
                  <a:pt x="73041" y="3232177"/>
                </a:cubicBezTo>
                <a:cubicBezTo>
                  <a:pt x="118437" y="3307080"/>
                  <a:pt x="166102" y="3377444"/>
                  <a:pt x="220577" y="3445537"/>
                </a:cubicBezTo>
                <a:cubicBezTo>
                  <a:pt x="624600" y="3958509"/>
                  <a:pt x="1255600" y="4283089"/>
                  <a:pt x="1963774" y="4262661"/>
                </a:cubicBezTo>
                <a:cubicBezTo>
                  <a:pt x="3080509" y="4230884"/>
                  <a:pt x="3990694" y="3329778"/>
                  <a:pt x="4033820" y="2213043"/>
                </a:cubicBezTo>
                <a:cubicBezTo>
                  <a:pt x="4079216" y="1003246"/>
                  <a:pt x="3105477" y="0"/>
                  <a:pt x="1900220" y="0"/>
                </a:cubicBezTo>
                <a:close/>
              </a:path>
            </a:pathLst>
          </a:custGeom>
          <a:solidFill>
            <a:schemeClr val="accent1">
              <a:lumMod val="50000"/>
            </a:scheme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p:txBody>
      </p:sp>
      <p:sp>
        <p:nvSpPr>
          <p:cNvPr id="5" name="Freeform 73"/>
          <p:cNvSpPr>
            <a:spLocks noEditPoints="1"/>
          </p:cNvSpPr>
          <p:nvPr/>
        </p:nvSpPr>
        <p:spPr>
          <a:xfrm>
            <a:off x="6918451" y="580179"/>
            <a:ext cx="454890" cy="450852"/>
          </a:xfrm>
          <a:custGeom>
            <a:avLst/>
            <a:gdLst>
              <a:gd name="T0" fmla="*/ 24 w 176"/>
              <a:gd name="T1" fmla="*/ 60 h 176"/>
              <a:gd name="T2" fmla="*/ 48 w 176"/>
              <a:gd name="T3" fmla="*/ 60 h 176"/>
              <a:gd name="T4" fmla="*/ 36 w 176"/>
              <a:gd name="T5" fmla="*/ 64 h 176"/>
              <a:gd name="T6" fmla="*/ 36 w 176"/>
              <a:gd name="T7" fmla="*/ 56 h 176"/>
              <a:gd name="T8" fmla="*/ 36 w 176"/>
              <a:gd name="T9" fmla="*/ 64 h 176"/>
              <a:gd name="T10" fmla="*/ 87 w 176"/>
              <a:gd name="T11" fmla="*/ 111 h 176"/>
              <a:gd name="T12" fmla="*/ 96 w 176"/>
              <a:gd name="T13" fmla="*/ 100 h 176"/>
              <a:gd name="T14" fmla="*/ 89 w 176"/>
              <a:gd name="T15" fmla="*/ 97 h 176"/>
              <a:gd name="T16" fmla="*/ 80 w 176"/>
              <a:gd name="T17" fmla="*/ 108 h 176"/>
              <a:gd name="T18" fmla="*/ 175 w 176"/>
              <a:gd name="T19" fmla="*/ 81 h 176"/>
              <a:gd name="T20" fmla="*/ 92 w 176"/>
              <a:gd name="T21" fmla="*/ 0 h 176"/>
              <a:gd name="T22" fmla="*/ 24 w 176"/>
              <a:gd name="T23" fmla="*/ 12 h 176"/>
              <a:gd name="T24" fmla="*/ 32 w 176"/>
              <a:gd name="T25" fmla="*/ 12 h 176"/>
              <a:gd name="T26" fmla="*/ 90 w 176"/>
              <a:gd name="T27" fmla="*/ 8 h 176"/>
              <a:gd name="T28" fmla="*/ 157 w 176"/>
              <a:gd name="T29" fmla="*/ 93 h 176"/>
              <a:gd name="T30" fmla="*/ 160 w 176"/>
              <a:gd name="T31" fmla="*/ 100 h 176"/>
              <a:gd name="T32" fmla="*/ 175 w 176"/>
              <a:gd name="T33" fmla="*/ 87 h 176"/>
              <a:gd name="T34" fmla="*/ 175 w 176"/>
              <a:gd name="T35" fmla="*/ 81 h 176"/>
              <a:gd name="T36" fmla="*/ 68 w 176"/>
              <a:gd name="T37" fmla="*/ 128 h 176"/>
              <a:gd name="T38" fmla="*/ 75 w 176"/>
              <a:gd name="T39" fmla="*/ 123 h 176"/>
              <a:gd name="T40" fmla="*/ 72 w 176"/>
              <a:gd name="T41" fmla="*/ 116 h 176"/>
              <a:gd name="T42" fmla="*/ 65 w 176"/>
              <a:gd name="T43" fmla="*/ 121 h 176"/>
              <a:gd name="T44" fmla="*/ 71 w 176"/>
              <a:gd name="T45" fmla="*/ 25 h 176"/>
              <a:gd name="T46" fmla="*/ 12 w 176"/>
              <a:gd name="T47" fmla="*/ 24 h 176"/>
              <a:gd name="T48" fmla="*/ 0 w 176"/>
              <a:gd name="T49" fmla="*/ 92 h 176"/>
              <a:gd name="T50" fmla="*/ 81 w 176"/>
              <a:gd name="T51" fmla="*/ 175 h 176"/>
              <a:gd name="T52" fmla="*/ 87 w 176"/>
              <a:gd name="T53" fmla="*/ 175 h 176"/>
              <a:gd name="T54" fmla="*/ 152 w 176"/>
              <a:gd name="T55" fmla="*/ 108 h 176"/>
              <a:gd name="T56" fmla="*/ 71 w 176"/>
              <a:gd name="T57" fmla="*/ 25 h 176"/>
              <a:gd name="T58" fmla="*/ 8 w 176"/>
              <a:gd name="T59" fmla="*/ 90 h 176"/>
              <a:gd name="T60" fmla="*/ 12 w 176"/>
              <a:gd name="T61" fmla="*/ 32 h 176"/>
              <a:gd name="T62" fmla="*/ 142 w 176"/>
              <a:gd name="T63" fmla="*/ 108 h 176"/>
              <a:gd name="T64" fmla="*/ 84 w 176"/>
              <a:gd name="T65" fmla="*/ 144 h 176"/>
              <a:gd name="T66" fmla="*/ 103 w 176"/>
              <a:gd name="T67" fmla="*/ 127 h 176"/>
              <a:gd name="T68" fmla="*/ 100 w 176"/>
              <a:gd name="T69" fmla="*/ 120 h 176"/>
              <a:gd name="T70" fmla="*/ 81 w 176"/>
              <a:gd name="T71" fmla="*/ 137 h 176"/>
              <a:gd name="T72" fmla="*/ 84 w 176"/>
              <a:gd name="T73"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36" y="48"/>
                </a:moveTo>
                <a:cubicBezTo>
                  <a:pt x="29" y="48"/>
                  <a:pt x="24" y="53"/>
                  <a:pt x="24" y="60"/>
                </a:cubicBezTo>
                <a:cubicBezTo>
                  <a:pt x="24" y="67"/>
                  <a:pt x="29" y="72"/>
                  <a:pt x="36" y="72"/>
                </a:cubicBezTo>
                <a:cubicBezTo>
                  <a:pt x="43" y="72"/>
                  <a:pt x="48" y="67"/>
                  <a:pt x="48" y="60"/>
                </a:cubicBezTo>
                <a:cubicBezTo>
                  <a:pt x="48" y="53"/>
                  <a:pt x="43" y="48"/>
                  <a:pt x="36" y="48"/>
                </a:cubicBezTo>
                <a:moveTo>
                  <a:pt x="36" y="64"/>
                </a:moveTo>
                <a:cubicBezTo>
                  <a:pt x="34" y="64"/>
                  <a:pt x="32" y="62"/>
                  <a:pt x="32" y="60"/>
                </a:cubicBezTo>
                <a:cubicBezTo>
                  <a:pt x="32" y="58"/>
                  <a:pt x="34" y="56"/>
                  <a:pt x="36" y="56"/>
                </a:cubicBezTo>
                <a:cubicBezTo>
                  <a:pt x="38" y="56"/>
                  <a:pt x="40" y="58"/>
                  <a:pt x="40" y="60"/>
                </a:cubicBezTo>
                <a:cubicBezTo>
                  <a:pt x="40" y="62"/>
                  <a:pt x="38" y="64"/>
                  <a:pt x="36" y="64"/>
                </a:cubicBezTo>
                <a:moveTo>
                  <a:pt x="84" y="112"/>
                </a:moveTo>
                <a:cubicBezTo>
                  <a:pt x="85" y="112"/>
                  <a:pt x="86" y="112"/>
                  <a:pt x="87" y="111"/>
                </a:cubicBezTo>
                <a:cubicBezTo>
                  <a:pt x="95" y="103"/>
                  <a:pt x="95" y="103"/>
                  <a:pt x="95" y="103"/>
                </a:cubicBezTo>
                <a:cubicBezTo>
                  <a:pt x="96" y="102"/>
                  <a:pt x="96" y="101"/>
                  <a:pt x="96" y="100"/>
                </a:cubicBezTo>
                <a:cubicBezTo>
                  <a:pt x="96" y="98"/>
                  <a:pt x="94" y="96"/>
                  <a:pt x="92" y="96"/>
                </a:cubicBezTo>
                <a:cubicBezTo>
                  <a:pt x="91" y="96"/>
                  <a:pt x="90" y="96"/>
                  <a:pt x="89" y="97"/>
                </a:cubicBezTo>
                <a:cubicBezTo>
                  <a:pt x="81" y="105"/>
                  <a:pt x="81" y="105"/>
                  <a:pt x="81" y="105"/>
                </a:cubicBezTo>
                <a:cubicBezTo>
                  <a:pt x="80" y="106"/>
                  <a:pt x="80" y="107"/>
                  <a:pt x="80" y="108"/>
                </a:cubicBezTo>
                <a:cubicBezTo>
                  <a:pt x="80" y="110"/>
                  <a:pt x="82" y="112"/>
                  <a:pt x="84" y="112"/>
                </a:cubicBezTo>
                <a:moveTo>
                  <a:pt x="175" y="81"/>
                </a:moveTo>
                <a:cubicBezTo>
                  <a:pt x="95" y="1"/>
                  <a:pt x="95" y="1"/>
                  <a:pt x="95" y="1"/>
                </a:cubicBezTo>
                <a:cubicBezTo>
                  <a:pt x="94" y="0"/>
                  <a:pt x="93" y="0"/>
                  <a:pt x="92" y="0"/>
                </a:cubicBezTo>
                <a:cubicBezTo>
                  <a:pt x="36" y="0"/>
                  <a:pt x="36" y="0"/>
                  <a:pt x="36" y="0"/>
                </a:cubicBezTo>
                <a:cubicBezTo>
                  <a:pt x="29" y="0"/>
                  <a:pt x="24" y="5"/>
                  <a:pt x="24" y="12"/>
                </a:cubicBezTo>
                <a:cubicBezTo>
                  <a:pt x="24" y="14"/>
                  <a:pt x="26" y="16"/>
                  <a:pt x="28" y="16"/>
                </a:cubicBezTo>
                <a:cubicBezTo>
                  <a:pt x="30" y="16"/>
                  <a:pt x="32" y="14"/>
                  <a:pt x="32" y="12"/>
                </a:cubicBezTo>
                <a:cubicBezTo>
                  <a:pt x="32" y="10"/>
                  <a:pt x="34" y="8"/>
                  <a:pt x="36" y="8"/>
                </a:cubicBezTo>
                <a:cubicBezTo>
                  <a:pt x="90" y="8"/>
                  <a:pt x="90" y="8"/>
                  <a:pt x="90" y="8"/>
                </a:cubicBezTo>
                <a:cubicBezTo>
                  <a:pt x="166" y="84"/>
                  <a:pt x="166" y="84"/>
                  <a:pt x="166" y="84"/>
                </a:cubicBezTo>
                <a:cubicBezTo>
                  <a:pt x="157" y="93"/>
                  <a:pt x="157" y="93"/>
                  <a:pt x="157" y="93"/>
                </a:cubicBezTo>
                <a:cubicBezTo>
                  <a:pt x="156" y="94"/>
                  <a:pt x="156" y="95"/>
                  <a:pt x="156" y="96"/>
                </a:cubicBezTo>
                <a:cubicBezTo>
                  <a:pt x="156" y="98"/>
                  <a:pt x="158" y="100"/>
                  <a:pt x="160" y="100"/>
                </a:cubicBezTo>
                <a:cubicBezTo>
                  <a:pt x="161" y="100"/>
                  <a:pt x="162" y="100"/>
                  <a:pt x="163" y="99"/>
                </a:cubicBezTo>
                <a:cubicBezTo>
                  <a:pt x="175" y="87"/>
                  <a:pt x="175" y="87"/>
                  <a:pt x="175" y="87"/>
                </a:cubicBezTo>
                <a:cubicBezTo>
                  <a:pt x="176" y="86"/>
                  <a:pt x="176" y="85"/>
                  <a:pt x="176" y="84"/>
                </a:cubicBezTo>
                <a:cubicBezTo>
                  <a:pt x="176" y="83"/>
                  <a:pt x="176" y="82"/>
                  <a:pt x="175" y="81"/>
                </a:cubicBezTo>
                <a:moveTo>
                  <a:pt x="64" y="124"/>
                </a:moveTo>
                <a:cubicBezTo>
                  <a:pt x="64" y="126"/>
                  <a:pt x="66" y="128"/>
                  <a:pt x="68" y="128"/>
                </a:cubicBezTo>
                <a:cubicBezTo>
                  <a:pt x="69" y="128"/>
                  <a:pt x="70" y="128"/>
                  <a:pt x="71" y="127"/>
                </a:cubicBezTo>
                <a:cubicBezTo>
                  <a:pt x="75" y="123"/>
                  <a:pt x="75" y="123"/>
                  <a:pt x="75" y="123"/>
                </a:cubicBezTo>
                <a:cubicBezTo>
                  <a:pt x="76" y="122"/>
                  <a:pt x="76" y="121"/>
                  <a:pt x="76" y="120"/>
                </a:cubicBezTo>
                <a:cubicBezTo>
                  <a:pt x="76" y="118"/>
                  <a:pt x="74" y="116"/>
                  <a:pt x="72" y="116"/>
                </a:cubicBezTo>
                <a:cubicBezTo>
                  <a:pt x="71" y="116"/>
                  <a:pt x="70" y="116"/>
                  <a:pt x="69" y="117"/>
                </a:cubicBezTo>
                <a:cubicBezTo>
                  <a:pt x="65" y="121"/>
                  <a:pt x="65" y="121"/>
                  <a:pt x="65" y="121"/>
                </a:cubicBezTo>
                <a:cubicBezTo>
                  <a:pt x="64" y="122"/>
                  <a:pt x="64" y="123"/>
                  <a:pt x="64" y="124"/>
                </a:cubicBezTo>
                <a:moveTo>
                  <a:pt x="71" y="25"/>
                </a:moveTo>
                <a:cubicBezTo>
                  <a:pt x="70" y="24"/>
                  <a:pt x="69" y="24"/>
                  <a:pt x="68" y="24"/>
                </a:cubicBezTo>
                <a:cubicBezTo>
                  <a:pt x="12" y="24"/>
                  <a:pt x="12" y="24"/>
                  <a:pt x="12" y="24"/>
                </a:cubicBezTo>
                <a:cubicBezTo>
                  <a:pt x="5" y="24"/>
                  <a:pt x="0" y="29"/>
                  <a:pt x="0" y="36"/>
                </a:cubicBezTo>
                <a:cubicBezTo>
                  <a:pt x="0" y="92"/>
                  <a:pt x="0" y="92"/>
                  <a:pt x="0" y="92"/>
                </a:cubicBezTo>
                <a:cubicBezTo>
                  <a:pt x="0" y="93"/>
                  <a:pt x="0" y="94"/>
                  <a:pt x="1" y="95"/>
                </a:cubicBezTo>
                <a:cubicBezTo>
                  <a:pt x="81" y="175"/>
                  <a:pt x="81" y="175"/>
                  <a:pt x="81" y="175"/>
                </a:cubicBezTo>
                <a:cubicBezTo>
                  <a:pt x="82" y="176"/>
                  <a:pt x="83" y="176"/>
                  <a:pt x="84" y="176"/>
                </a:cubicBezTo>
                <a:cubicBezTo>
                  <a:pt x="85" y="176"/>
                  <a:pt x="86" y="176"/>
                  <a:pt x="87" y="175"/>
                </a:cubicBezTo>
                <a:cubicBezTo>
                  <a:pt x="151" y="111"/>
                  <a:pt x="151" y="111"/>
                  <a:pt x="151" y="111"/>
                </a:cubicBezTo>
                <a:cubicBezTo>
                  <a:pt x="152" y="110"/>
                  <a:pt x="152" y="109"/>
                  <a:pt x="152" y="108"/>
                </a:cubicBezTo>
                <a:cubicBezTo>
                  <a:pt x="152" y="107"/>
                  <a:pt x="152" y="106"/>
                  <a:pt x="151" y="105"/>
                </a:cubicBezTo>
                <a:lnTo>
                  <a:pt x="71" y="25"/>
                </a:lnTo>
                <a:close/>
                <a:moveTo>
                  <a:pt x="84" y="166"/>
                </a:moveTo>
                <a:cubicBezTo>
                  <a:pt x="8" y="90"/>
                  <a:pt x="8" y="90"/>
                  <a:pt x="8" y="90"/>
                </a:cubicBezTo>
                <a:cubicBezTo>
                  <a:pt x="8" y="36"/>
                  <a:pt x="8" y="36"/>
                  <a:pt x="8" y="36"/>
                </a:cubicBezTo>
                <a:cubicBezTo>
                  <a:pt x="8" y="34"/>
                  <a:pt x="10" y="32"/>
                  <a:pt x="12" y="32"/>
                </a:cubicBezTo>
                <a:cubicBezTo>
                  <a:pt x="66" y="32"/>
                  <a:pt x="66" y="32"/>
                  <a:pt x="66" y="32"/>
                </a:cubicBezTo>
                <a:cubicBezTo>
                  <a:pt x="142" y="108"/>
                  <a:pt x="142" y="108"/>
                  <a:pt x="142" y="108"/>
                </a:cubicBezTo>
                <a:lnTo>
                  <a:pt x="84" y="166"/>
                </a:lnTo>
                <a:close/>
                <a:moveTo>
                  <a:pt x="84" y="144"/>
                </a:moveTo>
                <a:cubicBezTo>
                  <a:pt x="85" y="144"/>
                  <a:pt x="86" y="144"/>
                  <a:pt x="87" y="143"/>
                </a:cubicBezTo>
                <a:cubicBezTo>
                  <a:pt x="103" y="127"/>
                  <a:pt x="103" y="127"/>
                  <a:pt x="103" y="127"/>
                </a:cubicBezTo>
                <a:cubicBezTo>
                  <a:pt x="104" y="126"/>
                  <a:pt x="104" y="125"/>
                  <a:pt x="104" y="124"/>
                </a:cubicBezTo>
                <a:cubicBezTo>
                  <a:pt x="104" y="122"/>
                  <a:pt x="102" y="120"/>
                  <a:pt x="100" y="120"/>
                </a:cubicBezTo>
                <a:cubicBezTo>
                  <a:pt x="99" y="120"/>
                  <a:pt x="98" y="120"/>
                  <a:pt x="97" y="121"/>
                </a:cubicBezTo>
                <a:cubicBezTo>
                  <a:pt x="81" y="137"/>
                  <a:pt x="81" y="137"/>
                  <a:pt x="81" y="137"/>
                </a:cubicBezTo>
                <a:cubicBezTo>
                  <a:pt x="80" y="138"/>
                  <a:pt x="80" y="139"/>
                  <a:pt x="80" y="140"/>
                </a:cubicBezTo>
                <a:cubicBezTo>
                  <a:pt x="80" y="142"/>
                  <a:pt x="82" y="144"/>
                  <a:pt x="84" y="144"/>
                </a:cubicBezTo>
              </a:path>
            </a:pathLst>
          </a:custGeom>
          <a:solidFill>
            <a:srgbClr val="0C2329"/>
          </a:solidFill>
          <a:ln>
            <a:noFill/>
          </a:ln>
        </p:spPr>
        <p:txBody>
          <a:bodyPr vert="horz" wrap="square" lIns="60960" tIns="30480" rIns="60960" bIns="3048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9761" y="2142294"/>
            <a:ext cx="3715741" cy="2889547"/>
          </a:xfrm>
        </p:spPr>
        <p:txBody>
          <a:bodyPr/>
          <a:lstStyle/>
          <a:p>
            <a:pPr algn="l">
              <a:lnSpc>
                <a:spcPct val="100000"/>
              </a:lnSpc>
            </a:pPr>
            <a:r>
              <a:rPr lang="en-US" sz="3600" dirty="0">
                <a:latin typeface="Times New Roman" panose="02020503050405090304" pitchFamily="18" charset="0"/>
                <a:cs typeface="Times New Roman" panose="02020503050405090304" pitchFamily="18" charset="0"/>
              </a:rPr>
              <a:t>1. Introduction</a:t>
            </a:r>
            <a:br>
              <a:rPr lang="en-US" sz="3600" dirty="0">
                <a:latin typeface="Times New Roman" panose="02020503050405090304" pitchFamily="18" charset="0"/>
                <a:cs typeface="Times New Roman" panose="02020503050405090304" pitchFamily="18" charset="0"/>
              </a:rPr>
            </a:br>
            <a:r>
              <a:rPr lang="en-US" sz="3600" dirty="0">
                <a:latin typeface="Times New Roman" panose="02020503050405090304" pitchFamily="18" charset="0"/>
                <a:cs typeface="Times New Roman" panose="02020503050405090304" pitchFamily="18" charset="0"/>
              </a:rPr>
              <a:t>2. Methodology</a:t>
            </a:r>
            <a:br>
              <a:rPr lang="en-US" sz="3600" dirty="0">
                <a:latin typeface="Times New Roman" panose="02020503050405090304" pitchFamily="18" charset="0"/>
                <a:cs typeface="Times New Roman" panose="02020503050405090304" pitchFamily="18" charset="0"/>
              </a:rPr>
            </a:br>
            <a:r>
              <a:rPr lang="en-US" sz="3600" dirty="0">
                <a:latin typeface="Times New Roman" panose="02020503050405090304" pitchFamily="18" charset="0"/>
                <a:cs typeface="Times New Roman" panose="02020503050405090304" pitchFamily="18" charset="0"/>
              </a:rPr>
              <a:t>3. Results</a:t>
            </a:r>
            <a:br>
              <a:rPr lang="en-US" sz="3600" dirty="0">
                <a:latin typeface="Times New Roman" panose="02020503050405090304" pitchFamily="18" charset="0"/>
                <a:cs typeface="Times New Roman" panose="02020503050405090304" pitchFamily="18" charset="0"/>
              </a:rPr>
            </a:br>
            <a:r>
              <a:rPr lang="en-US" sz="3600" dirty="0">
                <a:latin typeface="Times New Roman" panose="02020503050405090304" pitchFamily="18" charset="0"/>
                <a:cs typeface="Times New Roman" panose="02020503050405090304" pitchFamily="18" charset="0"/>
              </a:rPr>
              <a:t>4.</a:t>
            </a:r>
            <a:r>
              <a:rPr lang="en-US" sz="3600" b="1" dirty="0">
                <a:latin typeface="Times New Roman" panose="02020503050405090304" pitchFamily="18" charset="0"/>
                <a:cs typeface="Times New Roman" panose="02020503050405090304" pitchFamily="18" charset="0"/>
              </a:rPr>
              <a:t> Improvements</a:t>
            </a:r>
            <a:br>
              <a:rPr lang="en-US" dirty="0"/>
            </a:b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284" y="2037652"/>
            <a:ext cx="9144000" cy="1372073"/>
          </a:xfrm>
        </p:spPr>
        <p:txBody>
          <a:bodyPr/>
          <a:lstStyle/>
          <a:p>
            <a:r>
              <a:rPr lang="en-US" dirty="0">
                <a:latin typeface="Times New Roman" panose="02020503050405090304" pitchFamily="18" charset="0"/>
                <a:cs typeface="Times New Roman" panose="02020503050405090304" pitchFamily="18" charset="0"/>
              </a:rPr>
              <a:t>Introduction</a:t>
            </a:r>
            <a:endParaRPr lang="en-US"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1965" y="137020"/>
            <a:ext cx="7886700" cy="708025"/>
          </a:xfrm>
        </p:spPr>
        <p:txBody>
          <a:bodyPr/>
          <a:lstStyle/>
          <a:p>
            <a:r>
              <a:rPr lang="en-US" sz="3200" dirty="0">
                <a:latin typeface="Times New Roman" panose="02020503050405090304" pitchFamily="18" charset="0"/>
                <a:cs typeface="Times New Roman" panose="02020503050405090304" pitchFamily="18" charset="0"/>
              </a:rPr>
              <a:t>Introduction</a:t>
            </a:r>
            <a:endParaRPr lang="en-US" sz="3200" dirty="0">
              <a:latin typeface="Times New Roman" panose="02020503050405090304" pitchFamily="18" charset="0"/>
              <a:cs typeface="Times New Roman" panose="02020503050405090304" pitchFamily="18" charset="0"/>
            </a:endParaRPr>
          </a:p>
        </p:txBody>
      </p:sp>
      <p:sp>
        <p:nvSpPr>
          <p:cNvPr id="3" name="Subtitle 2"/>
          <p:cNvSpPr>
            <a:spLocks noGrp="1"/>
          </p:cNvSpPr>
          <p:nvPr>
            <p:ph type="subTitle" idx="1"/>
          </p:nvPr>
        </p:nvSpPr>
        <p:spPr>
          <a:xfrm>
            <a:off x="481965" y="845185"/>
            <a:ext cx="3953510" cy="1754505"/>
          </a:xfrm>
        </p:spPr>
        <p:txBody>
          <a:bodyPr/>
          <a:lstStyle/>
          <a:p>
            <a:pPr algn="just">
              <a:buFont typeface="Arial" panose="020B0604020202090204" pitchFamily="34" charset="0"/>
            </a:pPr>
            <a:r>
              <a:rPr lang="en-US" sz="1800" b="1" dirty="0">
                <a:solidFill>
                  <a:schemeClr val="tx1">
                    <a:lumMod val="75000"/>
                    <a:lumOff val="25000"/>
                  </a:schemeClr>
                </a:solidFill>
                <a:latin typeface="Times New Roman Bold" panose="02020503050405090304" charset="0"/>
                <a:cs typeface="Times New Roman Bold" panose="02020503050405090304" charset="0"/>
              </a:rPr>
              <a:t>Importance of Length of Stay (LOS):</a:t>
            </a:r>
            <a:endParaRPr lang="en-US" sz="1800" b="1" dirty="0">
              <a:solidFill>
                <a:schemeClr val="tx1">
                  <a:lumMod val="75000"/>
                  <a:lumOff val="25000"/>
                </a:schemeClr>
              </a:solidFill>
              <a:latin typeface="Times New Roman Bold" panose="02020503050405090304" charset="0"/>
              <a:cs typeface="Times New Roman Bold" panose="02020503050405090304" charset="0"/>
            </a:endParaRPr>
          </a:p>
          <a:p>
            <a:pPr algn="l">
              <a:buFont typeface="Arial" panose="020B0604020202090204" pitchFamily="34" charset="0"/>
            </a:pPr>
            <a:r>
              <a:rPr lang="en-US" sz="1800" dirty="0">
                <a:solidFill>
                  <a:schemeClr val="tx1">
                    <a:lumMod val="75000"/>
                    <a:lumOff val="25000"/>
                  </a:schemeClr>
                </a:solidFill>
                <a:latin typeface="Times New Roman" panose="02020503050405090304" pitchFamily="18" charset="0"/>
                <a:cs typeface="Times New Roman" panose="02020503050405090304" pitchFamily="18" charset="0"/>
              </a:rPr>
              <a:t>Key metric in healthcare impacting hospital resource use, operational efficiency, and patient outcomes.</a:t>
            </a:r>
            <a:endParaRPr lang="en-US" sz="1800" dirty="0">
              <a:solidFill>
                <a:schemeClr val="tx1">
                  <a:lumMod val="75000"/>
                  <a:lumOff val="25000"/>
                </a:schemeClr>
              </a:solidFill>
              <a:latin typeface="Times New Roman" panose="02020503050405090304" pitchFamily="18" charset="0"/>
              <a:cs typeface="Times New Roman" panose="02020503050405090304" pitchFamily="18" charset="0"/>
            </a:endParaRPr>
          </a:p>
          <a:p>
            <a:pPr algn="l">
              <a:buFont typeface="Arial" panose="020B0604020202090204" pitchFamily="34" charset="0"/>
            </a:pPr>
            <a:r>
              <a:rPr lang="en-US" sz="1800" b="1" dirty="0">
                <a:solidFill>
                  <a:schemeClr val="tx1">
                    <a:lumMod val="75000"/>
                    <a:lumOff val="25000"/>
                  </a:schemeClr>
                </a:solidFill>
                <a:latin typeface="Times New Roman Bold" panose="02020503050405090304" charset="0"/>
                <a:cs typeface="Times New Roman Bold" panose="02020503050405090304" charset="0"/>
              </a:rPr>
              <a:t>Current Challenges:</a:t>
            </a:r>
            <a:endParaRPr lang="en-US" sz="1800" b="1" dirty="0">
              <a:solidFill>
                <a:schemeClr val="tx1">
                  <a:lumMod val="75000"/>
                  <a:lumOff val="25000"/>
                </a:schemeClr>
              </a:solidFill>
              <a:latin typeface="Times New Roman Bold" panose="02020503050405090304" charset="0"/>
              <a:cs typeface="Times New Roman Bold" panose="02020503050405090304" charset="0"/>
            </a:endParaRPr>
          </a:p>
          <a:p>
            <a:pPr algn="l">
              <a:buFont typeface="Arial" panose="020B0604020202090204" pitchFamily="34" charset="0"/>
            </a:pPr>
            <a:r>
              <a:rPr lang="en-US" sz="1800" dirty="0">
                <a:solidFill>
                  <a:schemeClr val="tx1">
                    <a:lumMod val="75000"/>
                    <a:lumOff val="25000"/>
                  </a:schemeClr>
                </a:solidFill>
                <a:latin typeface="Times New Roman" panose="02020503050405090304" pitchFamily="18" charset="0"/>
                <a:cs typeface="Times New Roman" panose="02020503050405090304" pitchFamily="18" charset="0"/>
              </a:rPr>
              <a:t>Rising healthcare costs and patient volumes </a:t>
            </a:r>
            <a:endParaRPr lang="en-US" sz="1800" dirty="0">
              <a:solidFill>
                <a:schemeClr val="tx1">
                  <a:lumMod val="75000"/>
                  <a:lumOff val="25000"/>
                </a:schemeClr>
              </a:solidFill>
              <a:latin typeface="Times New Roman" panose="02020503050405090304" pitchFamily="18" charset="0"/>
              <a:cs typeface="Times New Roman" panose="02020503050405090304" pitchFamily="18" charset="0"/>
            </a:endParaRPr>
          </a:p>
          <a:p>
            <a:pPr indent="0" algn="l">
              <a:buNone/>
            </a:pPr>
            <a:r>
              <a:rPr lang="en-US" sz="1800" b="1" dirty="0">
                <a:solidFill>
                  <a:schemeClr val="tx1">
                    <a:lumMod val="75000"/>
                    <a:lumOff val="25000"/>
                  </a:schemeClr>
                </a:solidFill>
                <a:latin typeface="Times New Roman Bold" panose="02020503050405090304" charset="0"/>
                <a:cs typeface="Times New Roman Bold" panose="02020503050405090304" charset="0"/>
                <a:sym typeface="+mn-ea"/>
              </a:rPr>
              <a:t>Focus of Research:</a:t>
            </a:r>
            <a:endParaRPr lang="en-US" sz="1800" b="1" dirty="0">
              <a:solidFill>
                <a:schemeClr val="tx1">
                  <a:lumMod val="75000"/>
                  <a:lumOff val="25000"/>
                </a:schemeClr>
              </a:solidFill>
              <a:latin typeface="Times New Roman Bold" panose="02020503050405090304" charset="0"/>
              <a:cs typeface="Times New Roman Bold" panose="02020503050405090304" charset="0"/>
            </a:endParaRPr>
          </a:p>
          <a:p>
            <a:pPr indent="0" algn="l">
              <a:buNone/>
            </a:pPr>
            <a:r>
              <a:rPr lang="en-US" sz="1800" dirty="0">
                <a:solidFill>
                  <a:schemeClr val="tx1">
                    <a:lumMod val="75000"/>
                    <a:lumOff val="25000"/>
                  </a:schemeClr>
                </a:solidFill>
                <a:latin typeface="Times New Roman" panose="02020503050405090304" pitchFamily="18" charset="0"/>
                <a:cs typeface="Times New Roman" panose="02020503050405090304" pitchFamily="18" charset="0"/>
                <a:sym typeface="+mn-ea"/>
              </a:rPr>
              <a:t>Leveraging statistical models and machine learning to accurately predict LOS.</a:t>
            </a:r>
            <a:endParaRPr lang="en-US" sz="1800" dirty="0">
              <a:solidFill>
                <a:schemeClr val="tx1">
                  <a:lumMod val="75000"/>
                  <a:lumOff val="25000"/>
                </a:schemeClr>
              </a:solidFill>
              <a:latin typeface="Times New Roman" panose="02020503050405090304" pitchFamily="18" charset="0"/>
              <a:cs typeface="Times New Roman" panose="02020503050405090304" pitchFamily="18" charset="0"/>
            </a:endParaRPr>
          </a:p>
          <a:p>
            <a:pPr marL="285750" indent="-285750" algn="just">
              <a:buFont typeface="Arial" panose="020B0604020202090204" pitchFamily="34" charset="0"/>
              <a:buChar char="•"/>
            </a:pPr>
            <a:endParaRPr lang="en-US" sz="1800" dirty="0">
              <a:solidFill>
                <a:schemeClr val="tx1">
                  <a:lumMod val="75000"/>
                  <a:lumOff val="25000"/>
                </a:schemeClr>
              </a:solidFill>
              <a:latin typeface="Times New Roman" panose="02020503050405090304" pitchFamily="18" charset="0"/>
              <a:cs typeface="Times New Roman" panose="02020503050405090304" pitchFamily="18" charset="0"/>
            </a:endParaRPr>
          </a:p>
        </p:txBody>
      </p:sp>
      <p:pic>
        <p:nvPicPr>
          <p:cNvPr id="1031" name="Picture 7" descr="Rockley Photonics partners with Caltech on photonics AI health sensors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04276" y="771960"/>
            <a:ext cx="2852283" cy="13583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6025" y="140084"/>
            <a:ext cx="7886700" cy="708025"/>
          </a:xfrm>
        </p:spPr>
        <p:txBody>
          <a:bodyPr/>
          <a:lstStyle/>
          <a:p>
            <a:r>
              <a:rPr lang="en-US" sz="3200" dirty="0">
                <a:latin typeface="Times New Roman" panose="02020503050405090304" pitchFamily="18" charset="0"/>
                <a:cs typeface="Times New Roman" panose="02020503050405090304" pitchFamily="18" charset="0"/>
              </a:rPr>
              <a:t>Introduction</a:t>
            </a:r>
            <a:endParaRPr lang="en-US" sz="3200" dirty="0">
              <a:latin typeface="Times New Roman" panose="02020503050405090304" pitchFamily="18" charset="0"/>
              <a:cs typeface="Times New Roman" panose="02020503050405090304" pitchFamily="18" charset="0"/>
            </a:endParaRPr>
          </a:p>
        </p:txBody>
      </p:sp>
      <p:sp>
        <p:nvSpPr>
          <p:cNvPr id="4" name="Oval 5"/>
          <p:cNvSpPr>
            <a:spLocks noChangeArrowheads="1"/>
          </p:cNvSpPr>
          <p:nvPr/>
        </p:nvSpPr>
        <p:spPr>
          <a:xfrm>
            <a:off x="3629720" y="2219039"/>
            <a:ext cx="942281" cy="902747"/>
          </a:xfrm>
          <a:prstGeom prst="ellipse">
            <a:avLst/>
          </a:prstGeom>
          <a:solidFill>
            <a:schemeClr val="accent1">
              <a:lumMod val="50000"/>
            </a:schemeClr>
          </a:solidFill>
          <a:ln>
            <a:noFill/>
          </a:ln>
          <a:effectLst>
            <a:outerShdw dist="107763" dir="2700000" algn="ctr" rotWithShape="0">
              <a:schemeClr val="bg2">
                <a:alpha val="50000"/>
              </a:schemeClr>
            </a:outerShdw>
          </a:effectLst>
        </p:spPr>
        <p:txBody>
          <a:bodyPr lIns="60960" tIns="59267" rIns="60960" bIns="59267"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p:txBody>
      </p:sp>
      <p:sp>
        <p:nvSpPr>
          <p:cNvPr id="5" name="Oval 5"/>
          <p:cNvSpPr>
            <a:spLocks noChangeArrowheads="1"/>
          </p:cNvSpPr>
          <p:nvPr/>
        </p:nvSpPr>
        <p:spPr>
          <a:xfrm>
            <a:off x="4601124" y="3231795"/>
            <a:ext cx="993050" cy="971461"/>
          </a:xfrm>
          <a:prstGeom prst="ellipse">
            <a:avLst/>
          </a:prstGeom>
          <a:solidFill>
            <a:schemeClr val="accent1">
              <a:lumMod val="50000"/>
            </a:schemeClr>
          </a:solidFill>
          <a:ln>
            <a:noFill/>
          </a:ln>
          <a:effectLst>
            <a:outerShdw dist="107763" dir="2700000" algn="ctr" rotWithShape="0">
              <a:schemeClr val="bg2">
                <a:alpha val="50000"/>
              </a:schemeClr>
            </a:outerShdw>
          </a:effectLst>
        </p:spPr>
        <p:txBody>
          <a:bodyPr lIns="60960" tIns="59267" rIns="60960" bIns="59267"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p:txBody>
      </p:sp>
      <p:sp>
        <p:nvSpPr>
          <p:cNvPr id="6" name="Freeform 3"/>
          <p:cNvSpPr/>
          <p:nvPr/>
        </p:nvSpPr>
        <p:spPr>
          <a:xfrm rot="19490962">
            <a:off x="3148469" y="3111925"/>
            <a:ext cx="1343062" cy="1404478"/>
          </a:xfrm>
          <a:custGeom>
            <a:avLst/>
            <a:gdLst>
              <a:gd name="T0" fmla="*/ 1219 w 1921"/>
              <a:gd name="T1" fmla="*/ 3 h 1516"/>
              <a:gd name="T2" fmla="*/ 1047 w 1921"/>
              <a:gd name="T3" fmla="*/ 20 h 1516"/>
              <a:gd name="T4" fmla="*/ 900 w 1921"/>
              <a:gd name="T5" fmla="*/ 43 h 1516"/>
              <a:gd name="T6" fmla="*/ 763 w 1921"/>
              <a:gd name="T7" fmla="*/ 76 h 1516"/>
              <a:gd name="T8" fmla="*/ 593 w 1921"/>
              <a:gd name="T9" fmla="*/ 128 h 1516"/>
              <a:gd name="T10" fmla="*/ 449 w 1921"/>
              <a:gd name="T11" fmla="*/ 187 h 1516"/>
              <a:gd name="T12" fmla="*/ 345 w 1921"/>
              <a:gd name="T13" fmla="*/ 244 h 1516"/>
              <a:gd name="T14" fmla="*/ 261 w 1921"/>
              <a:gd name="T15" fmla="*/ 301 h 1516"/>
              <a:gd name="T16" fmla="*/ 184 w 1921"/>
              <a:gd name="T17" fmla="*/ 366 h 1516"/>
              <a:gd name="T18" fmla="*/ 118 w 1921"/>
              <a:gd name="T19" fmla="*/ 431 h 1516"/>
              <a:gd name="T20" fmla="*/ 58 w 1921"/>
              <a:gd name="T21" fmla="*/ 516 h 1516"/>
              <a:gd name="T22" fmla="*/ 21 w 1921"/>
              <a:gd name="T23" fmla="*/ 594 h 1516"/>
              <a:gd name="T24" fmla="*/ 0 w 1921"/>
              <a:gd name="T25" fmla="*/ 695 h 1516"/>
              <a:gd name="T26" fmla="*/ 14 w 1921"/>
              <a:gd name="T27" fmla="*/ 785 h 1516"/>
              <a:gd name="T28" fmla="*/ 47 w 1921"/>
              <a:gd name="T29" fmla="*/ 872 h 1516"/>
              <a:gd name="T30" fmla="*/ 92 w 1921"/>
              <a:gd name="T31" fmla="*/ 946 h 1516"/>
              <a:gd name="T32" fmla="*/ 179 w 1921"/>
              <a:gd name="T33" fmla="*/ 1041 h 1516"/>
              <a:gd name="T34" fmla="*/ 271 w 1921"/>
              <a:gd name="T35" fmla="*/ 1115 h 1516"/>
              <a:gd name="T36" fmla="*/ 377 w 1921"/>
              <a:gd name="T37" fmla="*/ 1176 h 1516"/>
              <a:gd name="T38" fmla="*/ 512 w 1921"/>
              <a:gd name="T39" fmla="*/ 1244 h 1516"/>
              <a:gd name="T40" fmla="*/ 667 w 1921"/>
              <a:gd name="T41" fmla="*/ 1302 h 1516"/>
              <a:gd name="T42" fmla="*/ 978 w 1921"/>
              <a:gd name="T43" fmla="*/ 1373 h 1516"/>
              <a:gd name="T44" fmla="*/ 1248 w 1921"/>
              <a:gd name="T45" fmla="*/ 1403 h 1516"/>
              <a:gd name="T46" fmla="*/ 1403 w 1921"/>
              <a:gd name="T47" fmla="*/ 1515 h 1516"/>
              <a:gd name="T48" fmla="*/ 1397 w 1921"/>
              <a:gd name="T49" fmla="*/ 1031 h 1516"/>
              <a:gd name="T50" fmla="*/ 1243 w 1921"/>
              <a:gd name="T51" fmla="*/ 1132 h 1516"/>
              <a:gd name="T52" fmla="*/ 1007 w 1921"/>
              <a:gd name="T53" fmla="*/ 1098 h 1516"/>
              <a:gd name="T54" fmla="*/ 757 w 1921"/>
              <a:gd name="T55" fmla="*/ 1025 h 1516"/>
              <a:gd name="T56" fmla="*/ 619 w 1921"/>
              <a:gd name="T57" fmla="*/ 957 h 1516"/>
              <a:gd name="T58" fmla="*/ 506 w 1921"/>
              <a:gd name="T59" fmla="*/ 888 h 1516"/>
              <a:gd name="T60" fmla="*/ 417 w 1921"/>
              <a:gd name="T61" fmla="*/ 806 h 1516"/>
              <a:gd name="T62" fmla="*/ 348 w 1921"/>
              <a:gd name="T63" fmla="*/ 708 h 1516"/>
              <a:gd name="T64" fmla="*/ 319 w 1921"/>
              <a:gd name="T65" fmla="*/ 610 h 1516"/>
              <a:gd name="T66" fmla="*/ 321 w 1921"/>
              <a:gd name="T67" fmla="*/ 522 h 1516"/>
              <a:gd name="T68" fmla="*/ 348 w 1921"/>
              <a:gd name="T69" fmla="*/ 437 h 1516"/>
              <a:gd name="T70" fmla="*/ 401 w 1921"/>
              <a:gd name="T71" fmla="*/ 351 h 1516"/>
              <a:gd name="T72" fmla="*/ 509 w 1921"/>
              <a:gd name="T73" fmla="*/ 251 h 1516"/>
              <a:gd name="T74" fmla="*/ 643 w 1921"/>
              <a:gd name="T75" fmla="*/ 169 h 1516"/>
              <a:gd name="T76" fmla="*/ 778 w 1921"/>
              <a:gd name="T77" fmla="*/ 110 h 1516"/>
              <a:gd name="T78" fmla="*/ 913 w 1921"/>
              <a:gd name="T79" fmla="*/ 68 h 1516"/>
              <a:gd name="T80" fmla="*/ 1021 w 1921"/>
              <a:gd name="T81" fmla="*/ 42 h 1516"/>
              <a:gd name="T82" fmla="*/ 1150 w 1921"/>
              <a:gd name="T83" fmla="*/ 25 h 1516"/>
              <a:gd name="T84" fmla="*/ 1446 w 1921"/>
              <a:gd name="T85"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1" h="1516">
                <a:moveTo>
                  <a:pt x="1446" y="0"/>
                </a:moveTo>
                <a:lnTo>
                  <a:pt x="1219" y="3"/>
                </a:lnTo>
                <a:lnTo>
                  <a:pt x="1142" y="9"/>
                </a:lnTo>
                <a:lnTo>
                  <a:pt x="1047" y="20"/>
                </a:lnTo>
                <a:lnTo>
                  <a:pt x="974" y="29"/>
                </a:lnTo>
                <a:lnTo>
                  <a:pt x="900" y="43"/>
                </a:lnTo>
                <a:lnTo>
                  <a:pt x="828" y="59"/>
                </a:lnTo>
                <a:lnTo>
                  <a:pt x="763" y="76"/>
                </a:lnTo>
                <a:lnTo>
                  <a:pt x="686" y="97"/>
                </a:lnTo>
                <a:lnTo>
                  <a:pt x="593" y="128"/>
                </a:lnTo>
                <a:lnTo>
                  <a:pt x="520" y="156"/>
                </a:lnTo>
                <a:lnTo>
                  <a:pt x="449" y="187"/>
                </a:lnTo>
                <a:lnTo>
                  <a:pt x="401" y="213"/>
                </a:lnTo>
                <a:lnTo>
                  <a:pt x="345" y="244"/>
                </a:lnTo>
                <a:lnTo>
                  <a:pt x="304" y="268"/>
                </a:lnTo>
                <a:lnTo>
                  <a:pt x="261" y="301"/>
                </a:lnTo>
                <a:lnTo>
                  <a:pt x="222" y="332"/>
                </a:lnTo>
                <a:lnTo>
                  <a:pt x="184" y="366"/>
                </a:lnTo>
                <a:lnTo>
                  <a:pt x="155" y="393"/>
                </a:lnTo>
                <a:lnTo>
                  <a:pt x="118" y="431"/>
                </a:lnTo>
                <a:lnTo>
                  <a:pt x="82" y="474"/>
                </a:lnTo>
                <a:lnTo>
                  <a:pt x="58" y="516"/>
                </a:lnTo>
                <a:lnTo>
                  <a:pt x="39" y="552"/>
                </a:lnTo>
                <a:lnTo>
                  <a:pt x="21" y="594"/>
                </a:lnTo>
                <a:lnTo>
                  <a:pt x="6" y="638"/>
                </a:lnTo>
                <a:lnTo>
                  <a:pt x="0" y="695"/>
                </a:lnTo>
                <a:lnTo>
                  <a:pt x="5" y="744"/>
                </a:lnTo>
                <a:lnTo>
                  <a:pt x="14" y="785"/>
                </a:lnTo>
                <a:lnTo>
                  <a:pt x="26" y="826"/>
                </a:lnTo>
                <a:lnTo>
                  <a:pt x="47" y="872"/>
                </a:lnTo>
                <a:lnTo>
                  <a:pt x="66" y="911"/>
                </a:lnTo>
                <a:lnTo>
                  <a:pt x="92" y="946"/>
                </a:lnTo>
                <a:lnTo>
                  <a:pt x="130" y="991"/>
                </a:lnTo>
                <a:lnTo>
                  <a:pt x="179" y="1041"/>
                </a:lnTo>
                <a:lnTo>
                  <a:pt x="229" y="1081"/>
                </a:lnTo>
                <a:lnTo>
                  <a:pt x="271" y="1115"/>
                </a:lnTo>
                <a:lnTo>
                  <a:pt x="325" y="1149"/>
                </a:lnTo>
                <a:lnTo>
                  <a:pt x="377" y="1176"/>
                </a:lnTo>
                <a:lnTo>
                  <a:pt x="437" y="1207"/>
                </a:lnTo>
                <a:lnTo>
                  <a:pt x="512" y="1244"/>
                </a:lnTo>
                <a:lnTo>
                  <a:pt x="585" y="1271"/>
                </a:lnTo>
                <a:lnTo>
                  <a:pt x="667" y="1302"/>
                </a:lnTo>
                <a:lnTo>
                  <a:pt x="836" y="1346"/>
                </a:lnTo>
                <a:lnTo>
                  <a:pt x="978" y="1373"/>
                </a:lnTo>
                <a:lnTo>
                  <a:pt x="1128" y="1393"/>
                </a:lnTo>
                <a:lnTo>
                  <a:pt x="1248" y="1403"/>
                </a:lnTo>
                <a:lnTo>
                  <a:pt x="1403" y="1410"/>
                </a:lnTo>
                <a:lnTo>
                  <a:pt x="1403" y="1515"/>
                </a:lnTo>
                <a:lnTo>
                  <a:pt x="1920" y="1275"/>
                </a:lnTo>
                <a:lnTo>
                  <a:pt x="1397" y="1031"/>
                </a:lnTo>
                <a:lnTo>
                  <a:pt x="1398" y="1139"/>
                </a:lnTo>
                <a:lnTo>
                  <a:pt x="1243" y="1132"/>
                </a:lnTo>
                <a:lnTo>
                  <a:pt x="1128" y="1119"/>
                </a:lnTo>
                <a:lnTo>
                  <a:pt x="1007" y="1098"/>
                </a:lnTo>
                <a:lnTo>
                  <a:pt x="836" y="1054"/>
                </a:lnTo>
                <a:lnTo>
                  <a:pt x="757" y="1025"/>
                </a:lnTo>
                <a:lnTo>
                  <a:pt x="681" y="993"/>
                </a:lnTo>
                <a:lnTo>
                  <a:pt x="619" y="957"/>
                </a:lnTo>
                <a:lnTo>
                  <a:pt x="556" y="922"/>
                </a:lnTo>
                <a:lnTo>
                  <a:pt x="506" y="888"/>
                </a:lnTo>
                <a:lnTo>
                  <a:pt x="464" y="850"/>
                </a:lnTo>
                <a:lnTo>
                  <a:pt x="417" y="806"/>
                </a:lnTo>
                <a:lnTo>
                  <a:pt x="377" y="755"/>
                </a:lnTo>
                <a:lnTo>
                  <a:pt x="348" y="708"/>
                </a:lnTo>
                <a:lnTo>
                  <a:pt x="333" y="664"/>
                </a:lnTo>
                <a:lnTo>
                  <a:pt x="319" y="610"/>
                </a:lnTo>
                <a:lnTo>
                  <a:pt x="317" y="558"/>
                </a:lnTo>
                <a:lnTo>
                  <a:pt x="321" y="522"/>
                </a:lnTo>
                <a:lnTo>
                  <a:pt x="329" y="483"/>
                </a:lnTo>
                <a:lnTo>
                  <a:pt x="348" y="437"/>
                </a:lnTo>
                <a:lnTo>
                  <a:pt x="372" y="393"/>
                </a:lnTo>
                <a:lnTo>
                  <a:pt x="401" y="351"/>
                </a:lnTo>
                <a:lnTo>
                  <a:pt x="440" y="310"/>
                </a:lnTo>
                <a:lnTo>
                  <a:pt x="509" y="251"/>
                </a:lnTo>
                <a:lnTo>
                  <a:pt x="567" y="211"/>
                </a:lnTo>
                <a:lnTo>
                  <a:pt x="643" y="169"/>
                </a:lnTo>
                <a:lnTo>
                  <a:pt x="720" y="133"/>
                </a:lnTo>
                <a:lnTo>
                  <a:pt x="778" y="110"/>
                </a:lnTo>
                <a:lnTo>
                  <a:pt x="847" y="86"/>
                </a:lnTo>
                <a:lnTo>
                  <a:pt x="913" y="68"/>
                </a:lnTo>
                <a:lnTo>
                  <a:pt x="966" y="54"/>
                </a:lnTo>
                <a:lnTo>
                  <a:pt x="1021" y="42"/>
                </a:lnTo>
                <a:lnTo>
                  <a:pt x="1089" y="32"/>
                </a:lnTo>
                <a:lnTo>
                  <a:pt x="1150" y="25"/>
                </a:lnTo>
                <a:lnTo>
                  <a:pt x="1234" y="15"/>
                </a:lnTo>
                <a:lnTo>
                  <a:pt x="1446" y="0"/>
                </a:lnTo>
              </a:path>
            </a:pathLst>
          </a:custGeom>
          <a:solidFill>
            <a:srgbClr val="0C2329"/>
          </a:solidFill>
          <a:ln>
            <a:noFill/>
          </a:ln>
          <a:effectLst>
            <a:outerShdw dist="107763" dir="2700000" algn="ctr" rotWithShape="0">
              <a:schemeClr val="bg2">
                <a:alpha val="50000"/>
              </a:schemeClr>
            </a:outerShdw>
          </a:effectLst>
        </p:spPr>
        <p:txBody>
          <a:bodyPr lIns="60960" tIns="59267" rIns="60960" bIns="59267"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p:txBody>
      </p:sp>
      <p:sp>
        <p:nvSpPr>
          <p:cNvPr id="7" name="Freeform 4"/>
          <p:cNvSpPr/>
          <p:nvPr/>
        </p:nvSpPr>
        <p:spPr>
          <a:xfrm rot="19490962" flipH="1" flipV="1">
            <a:off x="4677788" y="1782881"/>
            <a:ext cx="1257808" cy="1408542"/>
          </a:xfrm>
          <a:custGeom>
            <a:avLst/>
            <a:gdLst>
              <a:gd name="T0" fmla="*/ 1219 w 1921"/>
              <a:gd name="T1" fmla="*/ 3 h 1516"/>
              <a:gd name="T2" fmla="*/ 1047 w 1921"/>
              <a:gd name="T3" fmla="*/ 20 h 1516"/>
              <a:gd name="T4" fmla="*/ 900 w 1921"/>
              <a:gd name="T5" fmla="*/ 43 h 1516"/>
              <a:gd name="T6" fmla="*/ 763 w 1921"/>
              <a:gd name="T7" fmla="*/ 76 h 1516"/>
              <a:gd name="T8" fmla="*/ 593 w 1921"/>
              <a:gd name="T9" fmla="*/ 128 h 1516"/>
              <a:gd name="T10" fmla="*/ 449 w 1921"/>
              <a:gd name="T11" fmla="*/ 187 h 1516"/>
              <a:gd name="T12" fmla="*/ 345 w 1921"/>
              <a:gd name="T13" fmla="*/ 244 h 1516"/>
              <a:gd name="T14" fmla="*/ 261 w 1921"/>
              <a:gd name="T15" fmla="*/ 301 h 1516"/>
              <a:gd name="T16" fmla="*/ 184 w 1921"/>
              <a:gd name="T17" fmla="*/ 366 h 1516"/>
              <a:gd name="T18" fmla="*/ 118 w 1921"/>
              <a:gd name="T19" fmla="*/ 431 h 1516"/>
              <a:gd name="T20" fmla="*/ 58 w 1921"/>
              <a:gd name="T21" fmla="*/ 516 h 1516"/>
              <a:gd name="T22" fmla="*/ 21 w 1921"/>
              <a:gd name="T23" fmla="*/ 594 h 1516"/>
              <a:gd name="T24" fmla="*/ 0 w 1921"/>
              <a:gd name="T25" fmla="*/ 695 h 1516"/>
              <a:gd name="T26" fmla="*/ 14 w 1921"/>
              <a:gd name="T27" fmla="*/ 785 h 1516"/>
              <a:gd name="T28" fmla="*/ 47 w 1921"/>
              <a:gd name="T29" fmla="*/ 872 h 1516"/>
              <a:gd name="T30" fmla="*/ 92 w 1921"/>
              <a:gd name="T31" fmla="*/ 946 h 1516"/>
              <a:gd name="T32" fmla="*/ 179 w 1921"/>
              <a:gd name="T33" fmla="*/ 1041 h 1516"/>
              <a:gd name="T34" fmla="*/ 271 w 1921"/>
              <a:gd name="T35" fmla="*/ 1115 h 1516"/>
              <a:gd name="T36" fmla="*/ 377 w 1921"/>
              <a:gd name="T37" fmla="*/ 1176 h 1516"/>
              <a:gd name="T38" fmla="*/ 512 w 1921"/>
              <a:gd name="T39" fmla="*/ 1244 h 1516"/>
              <a:gd name="T40" fmla="*/ 667 w 1921"/>
              <a:gd name="T41" fmla="*/ 1302 h 1516"/>
              <a:gd name="T42" fmla="*/ 978 w 1921"/>
              <a:gd name="T43" fmla="*/ 1373 h 1516"/>
              <a:gd name="T44" fmla="*/ 1248 w 1921"/>
              <a:gd name="T45" fmla="*/ 1403 h 1516"/>
              <a:gd name="T46" fmla="*/ 1403 w 1921"/>
              <a:gd name="T47" fmla="*/ 1515 h 1516"/>
              <a:gd name="T48" fmla="*/ 1397 w 1921"/>
              <a:gd name="T49" fmla="*/ 1031 h 1516"/>
              <a:gd name="T50" fmla="*/ 1243 w 1921"/>
              <a:gd name="T51" fmla="*/ 1132 h 1516"/>
              <a:gd name="T52" fmla="*/ 1007 w 1921"/>
              <a:gd name="T53" fmla="*/ 1098 h 1516"/>
              <a:gd name="T54" fmla="*/ 757 w 1921"/>
              <a:gd name="T55" fmla="*/ 1025 h 1516"/>
              <a:gd name="T56" fmla="*/ 619 w 1921"/>
              <a:gd name="T57" fmla="*/ 957 h 1516"/>
              <a:gd name="T58" fmla="*/ 506 w 1921"/>
              <a:gd name="T59" fmla="*/ 888 h 1516"/>
              <a:gd name="T60" fmla="*/ 417 w 1921"/>
              <a:gd name="T61" fmla="*/ 806 h 1516"/>
              <a:gd name="T62" fmla="*/ 348 w 1921"/>
              <a:gd name="T63" fmla="*/ 708 h 1516"/>
              <a:gd name="T64" fmla="*/ 319 w 1921"/>
              <a:gd name="T65" fmla="*/ 610 h 1516"/>
              <a:gd name="T66" fmla="*/ 321 w 1921"/>
              <a:gd name="T67" fmla="*/ 522 h 1516"/>
              <a:gd name="T68" fmla="*/ 348 w 1921"/>
              <a:gd name="T69" fmla="*/ 437 h 1516"/>
              <a:gd name="T70" fmla="*/ 401 w 1921"/>
              <a:gd name="T71" fmla="*/ 351 h 1516"/>
              <a:gd name="T72" fmla="*/ 509 w 1921"/>
              <a:gd name="T73" fmla="*/ 251 h 1516"/>
              <a:gd name="T74" fmla="*/ 643 w 1921"/>
              <a:gd name="T75" fmla="*/ 169 h 1516"/>
              <a:gd name="T76" fmla="*/ 778 w 1921"/>
              <a:gd name="T77" fmla="*/ 110 h 1516"/>
              <a:gd name="T78" fmla="*/ 913 w 1921"/>
              <a:gd name="T79" fmla="*/ 68 h 1516"/>
              <a:gd name="T80" fmla="*/ 1021 w 1921"/>
              <a:gd name="T81" fmla="*/ 42 h 1516"/>
              <a:gd name="T82" fmla="*/ 1150 w 1921"/>
              <a:gd name="T83" fmla="*/ 25 h 1516"/>
              <a:gd name="T84" fmla="*/ 1446 w 1921"/>
              <a:gd name="T85"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1" h="1516">
                <a:moveTo>
                  <a:pt x="1446" y="0"/>
                </a:moveTo>
                <a:lnTo>
                  <a:pt x="1219" y="3"/>
                </a:lnTo>
                <a:lnTo>
                  <a:pt x="1142" y="9"/>
                </a:lnTo>
                <a:lnTo>
                  <a:pt x="1047" y="20"/>
                </a:lnTo>
                <a:lnTo>
                  <a:pt x="974" y="29"/>
                </a:lnTo>
                <a:lnTo>
                  <a:pt x="900" y="43"/>
                </a:lnTo>
                <a:lnTo>
                  <a:pt x="828" y="59"/>
                </a:lnTo>
                <a:lnTo>
                  <a:pt x="763" y="76"/>
                </a:lnTo>
                <a:lnTo>
                  <a:pt x="686" y="97"/>
                </a:lnTo>
                <a:lnTo>
                  <a:pt x="593" y="128"/>
                </a:lnTo>
                <a:lnTo>
                  <a:pt x="520" y="156"/>
                </a:lnTo>
                <a:lnTo>
                  <a:pt x="449" y="187"/>
                </a:lnTo>
                <a:lnTo>
                  <a:pt x="401" y="213"/>
                </a:lnTo>
                <a:lnTo>
                  <a:pt x="345" y="244"/>
                </a:lnTo>
                <a:lnTo>
                  <a:pt x="304" y="268"/>
                </a:lnTo>
                <a:lnTo>
                  <a:pt x="261" y="301"/>
                </a:lnTo>
                <a:lnTo>
                  <a:pt x="222" y="332"/>
                </a:lnTo>
                <a:lnTo>
                  <a:pt x="184" y="366"/>
                </a:lnTo>
                <a:lnTo>
                  <a:pt x="155" y="393"/>
                </a:lnTo>
                <a:lnTo>
                  <a:pt x="118" y="431"/>
                </a:lnTo>
                <a:lnTo>
                  <a:pt x="82" y="474"/>
                </a:lnTo>
                <a:lnTo>
                  <a:pt x="58" y="516"/>
                </a:lnTo>
                <a:lnTo>
                  <a:pt x="39" y="552"/>
                </a:lnTo>
                <a:lnTo>
                  <a:pt x="21" y="594"/>
                </a:lnTo>
                <a:lnTo>
                  <a:pt x="6" y="638"/>
                </a:lnTo>
                <a:lnTo>
                  <a:pt x="0" y="695"/>
                </a:lnTo>
                <a:lnTo>
                  <a:pt x="5" y="744"/>
                </a:lnTo>
                <a:lnTo>
                  <a:pt x="14" y="785"/>
                </a:lnTo>
                <a:lnTo>
                  <a:pt x="26" y="826"/>
                </a:lnTo>
                <a:lnTo>
                  <a:pt x="47" y="872"/>
                </a:lnTo>
                <a:lnTo>
                  <a:pt x="66" y="911"/>
                </a:lnTo>
                <a:lnTo>
                  <a:pt x="92" y="946"/>
                </a:lnTo>
                <a:lnTo>
                  <a:pt x="130" y="991"/>
                </a:lnTo>
                <a:lnTo>
                  <a:pt x="179" y="1041"/>
                </a:lnTo>
                <a:lnTo>
                  <a:pt x="229" y="1081"/>
                </a:lnTo>
                <a:lnTo>
                  <a:pt x="271" y="1115"/>
                </a:lnTo>
                <a:lnTo>
                  <a:pt x="325" y="1149"/>
                </a:lnTo>
                <a:lnTo>
                  <a:pt x="377" y="1176"/>
                </a:lnTo>
                <a:lnTo>
                  <a:pt x="437" y="1207"/>
                </a:lnTo>
                <a:lnTo>
                  <a:pt x="512" y="1244"/>
                </a:lnTo>
                <a:lnTo>
                  <a:pt x="585" y="1271"/>
                </a:lnTo>
                <a:lnTo>
                  <a:pt x="667" y="1302"/>
                </a:lnTo>
                <a:lnTo>
                  <a:pt x="836" y="1346"/>
                </a:lnTo>
                <a:lnTo>
                  <a:pt x="978" y="1373"/>
                </a:lnTo>
                <a:lnTo>
                  <a:pt x="1128" y="1393"/>
                </a:lnTo>
                <a:lnTo>
                  <a:pt x="1248" y="1403"/>
                </a:lnTo>
                <a:lnTo>
                  <a:pt x="1403" y="1410"/>
                </a:lnTo>
                <a:lnTo>
                  <a:pt x="1403" y="1515"/>
                </a:lnTo>
                <a:lnTo>
                  <a:pt x="1920" y="1275"/>
                </a:lnTo>
                <a:lnTo>
                  <a:pt x="1397" y="1031"/>
                </a:lnTo>
                <a:lnTo>
                  <a:pt x="1398" y="1139"/>
                </a:lnTo>
                <a:lnTo>
                  <a:pt x="1243" y="1132"/>
                </a:lnTo>
                <a:lnTo>
                  <a:pt x="1128" y="1119"/>
                </a:lnTo>
                <a:lnTo>
                  <a:pt x="1007" y="1098"/>
                </a:lnTo>
                <a:lnTo>
                  <a:pt x="836" y="1054"/>
                </a:lnTo>
                <a:lnTo>
                  <a:pt x="757" y="1025"/>
                </a:lnTo>
                <a:lnTo>
                  <a:pt x="681" y="993"/>
                </a:lnTo>
                <a:lnTo>
                  <a:pt x="619" y="957"/>
                </a:lnTo>
                <a:lnTo>
                  <a:pt x="556" y="922"/>
                </a:lnTo>
                <a:lnTo>
                  <a:pt x="506" y="888"/>
                </a:lnTo>
                <a:lnTo>
                  <a:pt x="464" y="850"/>
                </a:lnTo>
                <a:lnTo>
                  <a:pt x="417" y="806"/>
                </a:lnTo>
                <a:lnTo>
                  <a:pt x="377" y="755"/>
                </a:lnTo>
                <a:lnTo>
                  <a:pt x="348" y="708"/>
                </a:lnTo>
                <a:lnTo>
                  <a:pt x="333" y="664"/>
                </a:lnTo>
                <a:lnTo>
                  <a:pt x="319" y="610"/>
                </a:lnTo>
                <a:lnTo>
                  <a:pt x="317" y="558"/>
                </a:lnTo>
                <a:lnTo>
                  <a:pt x="321" y="522"/>
                </a:lnTo>
                <a:lnTo>
                  <a:pt x="329" y="483"/>
                </a:lnTo>
                <a:lnTo>
                  <a:pt x="348" y="437"/>
                </a:lnTo>
                <a:lnTo>
                  <a:pt x="372" y="393"/>
                </a:lnTo>
                <a:lnTo>
                  <a:pt x="401" y="351"/>
                </a:lnTo>
                <a:lnTo>
                  <a:pt x="440" y="310"/>
                </a:lnTo>
                <a:lnTo>
                  <a:pt x="509" y="251"/>
                </a:lnTo>
                <a:lnTo>
                  <a:pt x="567" y="211"/>
                </a:lnTo>
                <a:lnTo>
                  <a:pt x="643" y="169"/>
                </a:lnTo>
                <a:lnTo>
                  <a:pt x="720" y="133"/>
                </a:lnTo>
                <a:lnTo>
                  <a:pt x="778" y="110"/>
                </a:lnTo>
                <a:lnTo>
                  <a:pt x="847" y="86"/>
                </a:lnTo>
                <a:lnTo>
                  <a:pt x="913" y="68"/>
                </a:lnTo>
                <a:lnTo>
                  <a:pt x="966" y="54"/>
                </a:lnTo>
                <a:lnTo>
                  <a:pt x="1021" y="42"/>
                </a:lnTo>
                <a:lnTo>
                  <a:pt x="1089" y="32"/>
                </a:lnTo>
                <a:lnTo>
                  <a:pt x="1150" y="25"/>
                </a:lnTo>
                <a:lnTo>
                  <a:pt x="1234" y="15"/>
                </a:lnTo>
                <a:lnTo>
                  <a:pt x="1446" y="0"/>
                </a:lnTo>
              </a:path>
            </a:pathLst>
          </a:custGeom>
          <a:solidFill>
            <a:srgbClr val="0C2329"/>
          </a:solidFill>
          <a:ln>
            <a:noFill/>
          </a:ln>
          <a:effectLst>
            <a:outerShdw dist="107763" dir="2700000" algn="ctr" rotWithShape="0">
              <a:schemeClr val="bg2">
                <a:alpha val="50000"/>
              </a:schemeClr>
            </a:outerShdw>
          </a:effectLst>
        </p:spPr>
        <p:txBody>
          <a:bodyPr lIns="60960" tIns="59267" rIns="60960" bIns="59267"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p:txBody>
      </p:sp>
      <p:sp>
        <p:nvSpPr>
          <p:cNvPr id="13" name="文本框 12"/>
          <p:cNvSpPr txBox="1"/>
          <p:nvPr/>
        </p:nvSpPr>
        <p:spPr>
          <a:xfrm>
            <a:off x="356235" y="675640"/>
            <a:ext cx="2792095" cy="3723005"/>
          </a:xfrm>
          <a:prstGeom prst="rect">
            <a:avLst/>
          </a:prstGeom>
          <a:noFill/>
        </p:spPr>
        <p:txBody>
          <a:bodyPr wrap="square" rtlCol="0">
            <a:spAutoFit/>
          </a:bodyPr>
          <a:p>
            <a:pPr algn="l"/>
            <a:r>
              <a:rPr lang="en-US" sz="2000" b="1" dirty="0">
                <a:solidFill>
                  <a:schemeClr val="tx1">
                    <a:lumMod val="75000"/>
                    <a:lumOff val="25000"/>
                  </a:schemeClr>
                </a:solidFill>
                <a:latin typeface="Times New Roman Bold" panose="02020503050405090304" charset="0"/>
                <a:cs typeface="Times New Roman Bold" panose="02020503050405090304" charset="0"/>
              </a:rPr>
              <a:t>Related Literature</a:t>
            </a:r>
            <a:endParaRPr lang="en-US" sz="2000" b="1" dirty="0">
              <a:solidFill>
                <a:schemeClr val="tx1">
                  <a:lumMod val="75000"/>
                  <a:lumOff val="25000"/>
                </a:schemeClr>
              </a:solidFill>
              <a:latin typeface="Times New Roman Bold" panose="02020503050405090304" charset="0"/>
              <a:cs typeface="Times New Roman Bold" panose="02020503050405090304" charset="0"/>
            </a:endParaRPr>
          </a:p>
          <a:p>
            <a:pPr algn="l"/>
            <a:endParaRPr lang="en-US" sz="1800" b="1" dirty="0">
              <a:solidFill>
                <a:schemeClr val="tx1">
                  <a:lumMod val="75000"/>
                  <a:lumOff val="25000"/>
                </a:schemeClr>
              </a:solidFill>
              <a:latin typeface="Times New Roman Bold" panose="02020503050405090304" charset="0"/>
              <a:cs typeface="Times New Roman Bold" panose="02020503050405090304" charset="0"/>
            </a:endParaRPr>
          </a:p>
          <a:p>
            <a:pPr marL="285750" indent="-285750" algn="l">
              <a:buFont typeface="Arial" panose="020B0604020202090204" pitchFamily="34" charset="0"/>
              <a:buChar char="•"/>
            </a:pPr>
            <a:r>
              <a:rPr lang="en-US" sz="1800" b="1" dirty="0">
                <a:solidFill>
                  <a:schemeClr val="tx1">
                    <a:lumMod val="75000"/>
                    <a:lumOff val="25000"/>
                  </a:schemeClr>
                </a:solidFill>
                <a:latin typeface="Times New Roman Bold" panose="02020503050405090304" charset="0"/>
                <a:cs typeface="Times New Roman Bold" panose="02020503050405090304" charset="0"/>
              </a:rPr>
              <a:t>Traditional Methods:</a:t>
            </a:r>
            <a:endParaRPr lang="en-US" sz="1800" b="1" dirty="0">
              <a:solidFill>
                <a:schemeClr val="tx1">
                  <a:lumMod val="75000"/>
                  <a:lumOff val="25000"/>
                </a:schemeClr>
              </a:solidFill>
              <a:latin typeface="Times New Roman Bold" panose="02020503050405090304" charset="0"/>
              <a:cs typeface="Times New Roman Bold" panose="02020503050405090304" charset="0"/>
            </a:endParaRPr>
          </a:p>
          <a:p>
            <a:pPr indent="0" algn="l">
              <a:buFont typeface="Arial" panose="020B0604020202090204" pitchFamily="34" charset="0"/>
              <a:buNone/>
            </a:pPr>
            <a:r>
              <a:rPr lang="en-US" sz="1800" dirty="0">
                <a:solidFill>
                  <a:schemeClr val="tx1">
                    <a:lumMod val="75000"/>
                    <a:lumOff val="25000"/>
                  </a:schemeClr>
                </a:solidFill>
                <a:latin typeface="Times New Roman" panose="02020503050405090304" pitchFamily="18" charset="0"/>
                <a:cs typeface="Times New Roman" panose="02020503050405090304" pitchFamily="18" charset="0"/>
              </a:rPr>
              <a:t>Linear regression, decision trees analyze patient demographics and treatment data. Xie et al. (2020) used multivariate regression, highlighting age, admission reason, and medical costs as key factors influencing LOS.</a:t>
            </a:r>
            <a:endParaRPr lang="en-US" sz="1800" dirty="0">
              <a:solidFill>
                <a:schemeClr val="tx1">
                  <a:lumMod val="75000"/>
                  <a:lumOff val="25000"/>
                </a:schemeClr>
              </a:solidFill>
              <a:latin typeface="Times New Roman" panose="02020503050405090304" pitchFamily="18" charset="0"/>
              <a:cs typeface="Times New Roman" panose="02020503050405090304" pitchFamily="18" charset="0"/>
            </a:endParaRPr>
          </a:p>
          <a:p>
            <a:pPr algn="l"/>
            <a:endParaRPr lang="en-US" sz="1800" dirty="0">
              <a:solidFill>
                <a:schemeClr val="tx1">
                  <a:lumMod val="75000"/>
                  <a:lumOff val="25000"/>
                </a:schemeClr>
              </a:solidFill>
              <a:latin typeface="Times New Roman" panose="02020503050405090304" pitchFamily="18" charset="0"/>
              <a:cs typeface="Times New Roman" panose="02020503050405090304" pitchFamily="18" charset="0"/>
            </a:endParaRPr>
          </a:p>
          <a:p>
            <a:pPr algn="l"/>
            <a:endParaRPr lang="en-US" sz="1800" dirty="0">
              <a:solidFill>
                <a:schemeClr val="tx1">
                  <a:lumMod val="75000"/>
                  <a:lumOff val="25000"/>
                </a:schemeClr>
              </a:solidFill>
              <a:latin typeface="Times New Roman" panose="02020503050405090304" pitchFamily="18" charset="0"/>
              <a:cs typeface="Times New Roman" panose="02020503050405090304" pitchFamily="18" charset="0"/>
            </a:endParaRPr>
          </a:p>
        </p:txBody>
      </p:sp>
      <p:sp>
        <p:nvSpPr>
          <p:cNvPr id="14" name="文本框 13"/>
          <p:cNvSpPr txBox="1"/>
          <p:nvPr/>
        </p:nvSpPr>
        <p:spPr>
          <a:xfrm>
            <a:off x="6120130" y="1228725"/>
            <a:ext cx="2792095" cy="2306955"/>
          </a:xfrm>
          <a:prstGeom prst="rect">
            <a:avLst/>
          </a:prstGeom>
          <a:noFill/>
        </p:spPr>
        <p:txBody>
          <a:bodyPr wrap="square" rtlCol="0">
            <a:spAutoFit/>
          </a:bodyPr>
          <a:p>
            <a:pPr marL="285750" indent="-285750" algn="l">
              <a:buClrTx/>
              <a:buSzTx/>
              <a:buFont typeface="Arial" panose="020B0604020202090204" pitchFamily="34" charset="0"/>
              <a:buChar char="•"/>
            </a:pPr>
            <a:r>
              <a:rPr lang="en-US" sz="1800" b="1" dirty="0">
                <a:solidFill>
                  <a:schemeClr val="tx1">
                    <a:lumMod val="75000"/>
                    <a:lumOff val="25000"/>
                  </a:schemeClr>
                </a:solidFill>
                <a:latin typeface="Times New Roman Bold" panose="02020503050405090304" charset="0"/>
                <a:cs typeface="Times New Roman Bold" panose="02020503050405090304" charset="0"/>
                <a:sym typeface="+mn-ea"/>
              </a:rPr>
              <a:t>Machine Learning :</a:t>
            </a:r>
            <a:endParaRPr lang="en-US" sz="1800" b="1" dirty="0">
              <a:solidFill>
                <a:schemeClr val="tx1">
                  <a:lumMod val="75000"/>
                  <a:lumOff val="25000"/>
                </a:schemeClr>
              </a:solidFill>
              <a:latin typeface="Times New Roman Bold" panose="02020503050405090304" charset="0"/>
              <a:cs typeface="Times New Roman Bold" panose="02020503050405090304" charset="0"/>
            </a:endParaRPr>
          </a:p>
          <a:p>
            <a:pPr algn="l">
              <a:buClrTx/>
              <a:buSzTx/>
              <a:buFontTx/>
            </a:pPr>
            <a:r>
              <a:rPr lang="en-US" sz="1800" dirty="0">
                <a:solidFill>
                  <a:schemeClr val="tx1">
                    <a:lumMod val="75000"/>
                    <a:lumOff val="25000"/>
                  </a:schemeClr>
                </a:solidFill>
                <a:latin typeface="Times New Roman" panose="02020503050405090304" pitchFamily="18" charset="0"/>
                <a:cs typeface="Times New Roman" panose="02020503050405090304" pitchFamily="18" charset="0"/>
              </a:rPr>
              <a:t>Chen et al. (2019): Random forest and neural networks achieved high prediction accuracy.</a:t>
            </a:r>
            <a:endParaRPr lang="en-US" sz="1800" dirty="0">
              <a:solidFill>
                <a:schemeClr val="tx1">
                  <a:lumMod val="75000"/>
                  <a:lumOff val="25000"/>
                </a:schemeClr>
              </a:solidFill>
              <a:latin typeface="Times New Roman" panose="02020503050405090304" pitchFamily="18" charset="0"/>
              <a:cs typeface="Times New Roman" panose="02020503050405090304" pitchFamily="18" charset="0"/>
            </a:endParaRPr>
          </a:p>
          <a:p>
            <a:pPr algn="l">
              <a:buClrTx/>
              <a:buSzTx/>
              <a:buFontTx/>
            </a:pPr>
            <a:r>
              <a:rPr lang="en-US" sz="1800" dirty="0">
                <a:solidFill>
                  <a:schemeClr val="tx1">
                    <a:lumMod val="75000"/>
                    <a:lumOff val="25000"/>
                  </a:schemeClr>
                </a:solidFill>
                <a:latin typeface="Times New Roman" panose="02020503050405090304" pitchFamily="18" charset="0"/>
                <a:cs typeface="Times New Roman" panose="02020503050405090304" pitchFamily="18" charset="0"/>
              </a:rPr>
              <a:t>Insight: Machine learning shows strong potential for improving LOS predictions.</a:t>
            </a:r>
            <a:endParaRPr lang="en-US" sz="1800" dirty="0">
              <a:solidFill>
                <a:schemeClr val="tx1">
                  <a:lumMod val="75000"/>
                  <a:lumOff val="25000"/>
                </a:schemeClr>
              </a:solidFill>
              <a:latin typeface="Times New Roman" panose="02020503050405090304" pitchFamily="18"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rLst="">
                                      <p:cBhvr>
                                        <p:cTn id="7" dur="500"/>
                                        <p:tgtEl>
                                          <p:spTgt spid="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rLs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rLst="">
                                      <p:cBhvr>
                                        <p:cTn id="15" dur="500"/>
                                        <p:tgtEl>
                                          <p:spTgt spid="6"/>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right)" prLs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Times New Roman" panose="02020503050405090304" pitchFamily="18" charset="0"/>
                <a:cs typeface="Times New Roman" panose="02020503050405090304" pitchFamily="18" charset="0"/>
              </a:rPr>
              <a:t>Methodology</a:t>
            </a:r>
            <a:endParaRPr lang="en-US"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946" y="134580"/>
            <a:ext cx="7886700" cy="708025"/>
          </a:xfrm>
        </p:spPr>
        <p:txBody>
          <a:bodyPr/>
          <a:lstStyle/>
          <a:p>
            <a:r>
              <a:rPr lang="en-US" sz="3200" dirty="0">
                <a:latin typeface="Times New Roman" panose="02020503050405090304" pitchFamily="18" charset="0"/>
                <a:cs typeface="Times New Roman" panose="02020503050405090304" pitchFamily="18" charset="0"/>
              </a:rPr>
              <a:t>Methodology</a:t>
            </a:r>
            <a:endParaRPr lang="en-US" sz="3200" dirty="0">
              <a:latin typeface="Times New Roman" panose="02020503050405090304" pitchFamily="18" charset="0"/>
              <a:cs typeface="Times New Roman" panose="02020503050405090304" pitchFamily="18" charset="0"/>
            </a:endParaRPr>
          </a:p>
        </p:txBody>
      </p:sp>
      <p:grpSp>
        <p:nvGrpSpPr>
          <p:cNvPr id="13" name="组合 12"/>
          <p:cNvGrpSpPr/>
          <p:nvPr/>
        </p:nvGrpSpPr>
        <p:grpSpPr>
          <a:xfrm>
            <a:off x="132257" y="718861"/>
            <a:ext cx="8940800" cy="661417"/>
            <a:chOff x="1625600" y="2996183"/>
            <a:chExt cx="8940800" cy="661417"/>
          </a:xfrm>
        </p:grpSpPr>
        <p:sp>
          <p:nvSpPr>
            <p:cNvPr id="14" name="任意多边形: 形状 10"/>
            <p:cNvSpPr/>
            <p:nvPr/>
          </p:nvSpPr>
          <p:spPr>
            <a:xfrm>
              <a:off x="1625600" y="2996183"/>
              <a:ext cx="3150549" cy="661417"/>
            </a:xfrm>
            <a:custGeom>
              <a:avLst/>
              <a:gdLst>
                <a:gd name="connsiteX0" fmla="*/ 0 w 2590350"/>
                <a:gd name="connsiteY0" fmla="*/ 0 h 661417"/>
                <a:gd name="connsiteX1" fmla="*/ 2259642 w 2590350"/>
                <a:gd name="connsiteY1" fmla="*/ 0 h 661417"/>
                <a:gd name="connsiteX2" fmla="*/ 2590350 w 2590350"/>
                <a:gd name="connsiteY2" fmla="*/ 330709 h 661417"/>
                <a:gd name="connsiteX3" fmla="*/ 2259642 w 2590350"/>
                <a:gd name="connsiteY3" fmla="*/ 661417 h 661417"/>
                <a:gd name="connsiteX4" fmla="*/ 0 w 2590350"/>
                <a:gd name="connsiteY4" fmla="*/ 661417 h 661417"/>
                <a:gd name="connsiteX5" fmla="*/ 330708 w 2590350"/>
                <a:gd name="connsiteY5" fmla="*/ 330709 h 66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350" h="661417">
                  <a:moveTo>
                    <a:pt x="0" y="0"/>
                  </a:moveTo>
                  <a:lnTo>
                    <a:pt x="2259642" y="0"/>
                  </a:lnTo>
                  <a:lnTo>
                    <a:pt x="2590350" y="330709"/>
                  </a:lnTo>
                  <a:lnTo>
                    <a:pt x="2259642" y="661417"/>
                  </a:lnTo>
                  <a:lnTo>
                    <a:pt x="0" y="661417"/>
                  </a:lnTo>
                  <a:lnTo>
                    <a:pt x="330708" y="330709"/>
                  </a:lnTo>
                  <a:close/>
                </a:path>
              </a:pathLst>
            </a:custGeom>
            <a:noFill/>
            <a:ln w="19050" cap="flat" cmpd="sng" algn="ctr">
              <a:solidFill>
                <a:srgbClr val="344F56"/>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p:txBody>
        </p:sp>
        <p:sp>
          <p:nvSpPr>
            <p:cNvPr id="15" name="任意多边形: 形状 12"/>
            <p:cNvSpPr/>
            <p:nvPr/>
          </p:nvSpPr>
          <p:spPr>
            <a:xfrm>
              <a:off x="4520725" y="2996183"/>
              <a:ext cx="3057727" cy="661417"/>
            </a:xfrm>
            <a:custGeom>
              <a:avLst/>
              <a:gdLst>
                <a:gd name="connsiteX0" fmla="*/ 0 w 2590350"/>
                <a:gd name="connsiteY0" fmla="*/ 0 h 661417"/>
                <a:gd name="connsiteX1" fmla="*/ 2259642 w 2590350"/>
                <a:gd name="connsiteY1" fmla="*/ 0 h 661417"/>
                <a:gd name="connsiteX2" fmla="*/ 2590350 w 2590350"/>
                <a:gd name="connsiteY2" fmla="*/ 330709 h 661417"/>
                <a:gd name="connsiteX3" fmla="*/ 2259642 w 2590350"/>
                <a:gd name="connsiteY3" fmla="*/ 661417 h 661417"/>
                <a:gd name="connsiteX4" fmla="*/ 0 w 2590350"/>
                <a:gd name="connsiteY4" fmla="*/ 661417 h 661417"/>
                <a:gd name="connsiteX5" fmla="*/ 330708 w 2590350"/>
                <a:gd name="connsiteY5" fmla="*/ 330709 h 66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350" h="661417">
                  <a:moveTo>
                    <a:pt x="0" y="0"/>
                  </a:moveTo>
                  <a:lnTo>
                    <a:pt x="2259642" y="0"/>
                  </a:lnTo>
                  <a:lnTo>
                    <a:pt x="2590350" y="330709"/>
                  </a:lnTo>
                  <a:lnTo>
                    <a:pt x="2259642" y="661417"/>
                  </a:lnTo>
                  <a:lnTo>
                    <a:pt x="0" y="661417"/>
                  </a:lnTo>
                  <a:lnTo>
                    <a:pt x="330708" y="330709"/>
                  </a:lnTo>
                  <a:close/>
                </a:path>
              </a:pathLst>
            </a:custGeom>
            <a:solidFill>
              <a:srgbClr val="0C2329"/>
            </a:solidFill>
            <a:ln w="12700" cap="flat" cmpd="sng" algn="ctr">
              <a:noFill/>
              <a:prstDash val="solid"/>
              <a:miter lim="800000"/>
            </a:ln>
            <a:effectLst>
              <a:outerShdw blurRad="63500" algn="ctr"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p:txBody>
        </p:sp>
        <p:sp>
          <p:nvSpPr>
            <p:cNvPr id="16" name="任意多边形: 形状 13"/>
            <p:cNvSpPr/>
            <p:nvPr/>
          </p:nvSpPr>
          <p:spPr>
            <a:xfrm>
              <a:off x="7415851" y="2996183"/>
              <a:ext cx="3150549" cy="661417"/>
            </a:xfrm>
            <a:custGeom>
              <a:avLst/>
              <a:gdLst>
                <a:gd name="connsiteX0" fmla="*/ 0 w 2590350"/>
                <a:gd name="connsiteY0" fmla="*/ 0 h 661417"/>
                <a:gd name="connsiteX1" fmla="*/ 2259642 w 2590350"/>
                <a:gd name="connsiteY1" fmla="*/ 0 h 661417"/>
                <a:gd name="connsiteX2" fmla="*/ 2590350 w 2590350"/>
                <a:gd name="connsiteY2" fmla="*/ 330709 h 661417"/>
                <a:gd name="connsiteX3" fmla="*/ 2259642 w 2590350"/>
                <a:gd name="connsiteY3" fmla="*/ 661417 h 661417"/>
                <a:gd name="connsiteX4" fmla="*/ 0 w 2590350"/>
                <a:gd name="connsiteY4" fmla="*/ 661417 h 661417"/>
                <a:gd name="connsiteX5" fmla="*/ 330708 w 2590350"/>
                <a:gd name="connsiteY5" fmla="*/ 330709 h 66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350" h="661417">
                  <a:moveTo>
                    <a:pt x="0" y="0"/>
                  </a:moveTo>
                  <a:lnTo>
                    <a:pt x="2259642" y="0"/>
                  </a:lnTo>
                  <a:lnTo>
                    <a:pt x="2590350" y="330709"/>
                  </a:lnTo>
                  <a:lnTo>
                    <a:pt x="2259642" y="661417"/>
                  </a:lnTo>
                  <a:lnTo>
                    <a:pt x="0" y="661417"/>
                  </a:lnTo>
                  <a:lnTo>
                    <a:pt x="330708" y="330709"/>
                  </a:lnTo>
                  <a:close/>
                </a:path>
              </a:pathLst>
            </a:custGeom>
            <a:noFill/>
            <a:ln w="19050" cap="flat" cmpd="sng" algn="ctr">
              <a:solidFill>
                <a:srgbClr val="344F56"/>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p:txBody>
        </p:sp>
        <p:sp>
          <p:nvSpPr>
            <p:cNvPr id="17" name="矩形 16"/>
            <p:cNvSpPr/>
            <p:nvPr/>
          </p:nvSpPr>
          <p:spPr>
            <a:xfrm>
              <a:off x="2114317" y="3120398"/>
              <a:ext cx="2244216" cy="380553"/>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algn="ctr" defTabSz="914400" eaLnBrk="1" fontAlgn="auto" latinLnBrk="0" hangingPunct="1">
                <a:lnSpc>
                  <a:spcPct val="120000"/>
                </a:lnSpc>
                <a:spcBef>
                  <a:spcPct val="0"/>
                </a:spcBef>
                <a:spcAft>
                  <a:spcPct val="0"/>
                </a:spcAft>
                <a:buClrTx/>
                <a:buSzTx/>
                <a:buFontTx/>
                <a:buNone/>
                <a:defRPr/>
              </a:pPr>
              <a:r>
                <a:rPr kumimoji="0" lang="zh-CN" altLang="zh-CN" sz="1800" b="1" i="0" u="none" strike="noStrike" kern="0" cap="none" spc="0" normalizeH="0" baseline="0" noProof="0" dirty="0">
                  <a:ln>
                    <a:noFill/>
                  </a:ln>
                  <a:solidFill>
                    <a:srgbClr val="344F56"/>
                  </a:solidFill>
                  <a:uLnTx/>
                  <a:uFillTx/>
                  <a:latin typeface="宋体"/>
                  <a:ea typeface="迷你简菱心" panose="02010609000101010101" pitchFamily="49" charset="-122"/>
                  <a:sym typeface="宋体"/>
                </a:rPr>
                <a:t>1</a:t>
              </a:r>
              <a:r>
                <a:rPr kumimoji="0" lang="en-US" altLang="zh-CN" sz="1800" b="1" i="0" u="none" strike="noStrike" kern="0" cap="none" spc="0" normalizeH="0" baseline="0" noProof="0" dirty="0">
                  <a:ln>
                    <a:noFill/>
                  </a:ln>
                  <a:solidFill>
                    <a:srgbClr val="344F56"/>
                  </a:solidFill>
                  <a:uLnTx/>
                  <a:uFillTx/>
                  <a:latin typeface="宋体"/>
                  <a:ea typeface="迷你简菱心" panose="02010609000101010101" pitchFamily="49" charset="-122"/>
                  <a:sym typeface="宋体"/>
                </a:rPr>
                <a:t>.</a:t>
              </a:r>
              <a:r>
                <a:rPr lang="en-US" altLang="zh-CN" b="1" kern="0" dirty="0">
                  <a:solidFill>
                    <a:srgbClr val="344F56"/>
                  </a:solidFill>
                  <a:latin typeface="宋体"/>
                  <a:ea typeface="迷你简菱心" panose="02010609000101010101" pitchFamily="49" charset="-122"/>
                  <a:sym typeface="宋体"/>
                </a:rPr>
                <a:t>D</a:t>
              </a:r>
              <a:r>
                <a:rPr kumimoji="0" lang="en-US" altLang="zh-CN" sz="1800" b="1" i="0" u="none" strike="noStrike" kern="0" cap="none" spc="0" normalizeH="0" baseline="0" noProof="0" dirty="0" err="1">
                  <a:ln>
                    <a:noFill/>
                  </a:ln>
                  <a:solidFill>
                    <a:srgbClr val="344F56"/>
                  </a:solidFill>
                  <a:uLnTx/>
                  <a:uFillTx/>
                  <a:latin typeface="宋体"/>
                  <a:ea typeface="迷你简菱心" panose="02010609000101010101" pitchFamily="49" charset="-122"/>
                  <a:sym typeface="宋体"/>
                </a:rPr>
                <a:t>ata</a:t>
              </a:r>
              <a:r>
                <a:rPr kumimoji="0" lang="en-US" altLang="zh-CN" sz="1800" b="1" i="0" u="none" strike="noStrike" kern="0" cap="none" spc="0" normalizeH="0" baseline="0" noProof="0" dirty="0">
                  <a:ln>
                    <a:noFill/>
                  </a:ln>
                  <a:solidFill>
                    <a:srgbClr val="344F56"/>
                  </a:solidFill>
                  <a:uLnTx/>
                  <a:uFillTx/>
                  <a:latin typeface="宋体"/>
                  <a:ea typeface="迷你简菱心" panose="02010609000101010101" pitchFamily="49" charset="-122"/>
                  <a:sym typeface="宋体"/>
                </a:rPr>
                <a:t> Processing</a:t>
              </a:r>
              <a:endParaRPr kumimoji="0" lang="zh-CN" altLang="zh-CN" sz="1800" b="1" i="0" u="none" strike="noStrike" kern="0" cap="none" spc="0" normalizeH="0" baseline="0" noProof="0" dirty="0">
                <a:ln>
                  <a:noFill/>
                </a:ln>
                <a:solidFill>
                  <a:srgbClr val="344F56"/>
                </a:solidFill>
                <a:uLnTx/>
                <a:uFillTx/>
                <a:latin typeface="宋体"/>
                <a:ea typeface="迷你简菱心" panose="02010609000101010101" pitchFamily="49" charset="-122"/>
                <a:sym typeface="宋体"/>
              </a:endParaRPr>
            </a:p>
          </p:txBody>
        </p:sp>
        <p:sp>
          <p:nvSpPr>
            <p:cNvPr id="18" name="矩形 17"/>
            <p:cNvSpPr/>
            <p:nvPr/>
          </p:nvSpPr>
          <p:spPr>
            <a:xfrm>
              <a:off x="4776149" y="3123878"/>
              <a:ext cx="2788687" cy="380553"/>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algn="ctr" defTabSz="914400" eaLnBrk="1" fontAlgn="auto" latinLnBrk="0" hangingPunct="1">
                <a:lnSpc>
                  <a:spcPct val="120000"/>
                </a:lnSpc>
                <a:spcBef>
                  <a:spcPct val="0"/>
                </a:spcBef>
                <a:spcAft>
                  <a:spcPct val="0"/>
                </a:spcAft>
                <a:buClrTx/>
                <a:buSzTx/>
                <a:buFontTx/>
                <a:buNone/>
                <a:defRPr/>
              </a:pPr>
              <a:r>
                <a:rPr kumimoji="0" lang="en-US" altLang="zh-CN" sz="1800" b="1" i="0" u="none" strike="noStrike" kern="0" cap="none" spc="0" normalizeH="0" baseline="0" noProof="0" dirty="0">
                  <a:ln>
                    <a:noFill/>
                  </a:ln>
                  <a:solidFill>
                    <a:prstClr val="white"/>
                  </a:solidFill>
                  <a:uLnTx/>
                  <a:uFillTx/>
                  <a:latin typeface="宋体"/>
                  <a:ea typeface="迷你简菱心" panose="02010609000101010101" pitchFamily="49" charset="-122"/>
                  <a:sym typeface="宋体"/>
                </a:rPr>
                <a:t>2.Analytical modeling</a:t>
              </a:r>
              <a:endParaRPr kumimoji="0" lang="zh-CN" altLang="zh-CN" sz="1800" b="1" i="0" u="none" strike="noStrike" kern="0" cap="none" spc="0" normalizeH="0" baseline="0" noProof="0" dirty="0">
                <a:ln>
                  <a:noFill/>
                </a:ln>
                <a:solidFill>
                  <a:prstClr val="white"/>
                </a:solidFill>
                <a:uLnTx/>
                <a:uFillTx/>
                <a:latin typeface="宋体"/>
                <a:ea typeface="迷你简菱心" panose="02010609000101010101" pitchFamily="49" charset="-122"/>
                <a:sym typeface="宋体"/>
              </a:endParaRPr>
            </a:p>
          </p:txBody>
        </p:sp>
        <p:sp>
          <p:nvSpPr>
            <p:cNvPr id="19" name="矩形 18"/>
            <p:cNvSpPr/>
            <p:nvPr/>
          </p:nvSpPr>
          <p:spPr>
            <a:xfrm>
              <a:off x="7808424" y="3119770"/>
              <a:ext cx="2481515" cy="380553"/>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algn="ctr" defTabSz="914400" eaLnBrk="1" fontAlgn="auto" latinLnBrk="0" hangingPunct="1">
                <a:lnSpc>
                  <a:spcPct val="120000"/>
                </a:lnSpc>
                <a:spcBef>
                  <a:spcPct val="0"/>
                </a:spcBef>
                <a:spcAft>
                  <a:spcPct val="0"/>
                </a:spcAft>
                <a:buClrTx/>
                <a:buSzTx/>
                <a:buFontTx/>
                <a:buNone/>
                <a:defRPr/>
              </a:pPr>
              <a:r>
                <a:rPr kumimoji="0" lang="zh-CN" altLang="zh-CN" sz="1800" b="1" i="0" u="none" strike="noStrike" kern="0" cap="none" spc="0" normalizeH="0" baseline="0" noProof="0" dirty="0">
                  <a:ln>
                    <a:noFill/>
                  </a:ln>
                  <a:solidFill>
                    <a:srgbClr val="344F56"/>
                  </a:solidFill>
                  <a:uLnTx/>
                  <a:uFillTx/>
                  <a:latin typeface="宋体"/>
                  <a:ea typeface="迷你简菱心" panose="02010609000101010101" pitchFamily="49" charset="-122"/>
                  <a:sym typeface="宋体"/>
                </a:rPr>
                <a:t>3.</a:t>
              </a:r>
              <a:r>
                <a:rPr kumimoji="0" lang="en-US" altLang="zh-CN" sz="1800" b="1" i="0" u="none" strike="noStrike" kern="0" cap="none" spc="0" normalizeH="0" baseline="0" noProof="0" dirty="0">
                  <a:ln>
                    <a:noFill/>
                  </a:ln>
                  <a:solidFill>
                    <a:srgbClr val="344F56"/>
                  </a:solidFill>
                  <a:uLnTx/>
                  <a:uFillTx/>
                  <a:latin typeface="宋体"/>
                  <a:ea typeface="迷你简菱心" panose="02010609000101010101" pitchFamily="49" charset="-122"/>
                  <a:sym typeface="宋体"/>
                </a:rPr>
                <a:t> Model Evaluation</a:t>
              </a:r>
              <a:endParaRPr kumimoji="0" lang="zh-CN" altLang="zh-CN" sz="1800" b="1" i="0" u="none" strike="noStrike" kern="0" cap="none" spc="0" normalizeH="0" baseline="0" noProof="0" dirty="0">
                <a:ln>
                  <a:noFill/>
                </a:ln>
                <a:solidFill>
                  <a:srgbClr val="344F56"/>
                </a:solidFill>
                <a:uLnTx/>
                <a:uFillTx/>
                <a:latin typeface="宋体"/>
                <a:ea typeface="迷你简菱心" panose="02010609000101010101" pitchFamily="49" charset="-122"/>
                <a:sym typeface="宋体"/>
              </a:endParaRPr>
            </a:p>
          </p:txBody>
        </p:sp>
      </p:grpSp>
      <p:sp>
        <p:nvSpPr>
          <p:cNvPr id="21" name="副标题 20"/>
          <p:cNvSpPr>
            <a:spLocks noGrp="1"/>
          </p:cNvSpPr>
          <p:nvPr>
            <p:ph type="subTitle" idx="1"/>
          </p:nvPr>
        </p:nvSpPr>
        <p:spPr>
          <a:xfrm>
            <a:off x="444948" y="1880829"/>
            <a:ext cx="3957914" cy="2079902"/>
          </a:xfrm>
        </p:spPr>
        <p:txBody>
          <a:bodyPr/>
          <a:lstStyle/>
          <a:p>
            <a:r>
              <a:rPr lang="en-US" sz="1800" dirty="0">
                <a:latin typeface="Times New Roman" panose="02020503050405090304" pitchFamily="18" charset="0"/>
                <a:cs typeface="Times New Roman" panose="02020503050405090304" pitchFamily="18" charset="0"/>
              </a:rPr>
              <a:t>A sample of New York State Department of Health data and a data dictionary were sought for this study.</a:t>
            </a:r>
            <a:endParaRPr lang="en-US" sz="1800" dirty="0">
              <a:latin typeface="Times New Roman" panose="02020503050405090304" pitchFamily="18" charset="0"/>
              <a:cs typeface="Times New Roman" panose="02020503050405090304" pitchFamily="18" charset="0"/>
            </a:endParaRPr>
          </a:p>
          <a:p>
            <a:r>
              <a:rPr lang="en-US" sz="1800" dirty="0">
                <a:latin typeface="Times New Roman" panose="02020503050405090304" pitchFamily="18" charset="0"/>
                <a:cs typeface="Times New Roman" panose="02020503050405090304" pitchFamily="18" charset="0"/>
              </a:rPr>
              <a:t>There are 28,109 pieces of data containing twenty-three dependent variables, including continuous, discrete, and categorical dependent variables.</a:t>
            </a:r>
            <a:endParaRPr lang="en-US" sz="1800" dirty="0">
              <a:latin typeface="Times New Roman" panose="02020503050405090304" pitchFamily="18" charset="0"/>
              <a:cs typeface="Times New Roman" panose="02020503050405090304" pitchFamily="18" charset="0"/>
            </a:endParaRPr>
          </a:p>
        </p:txBody>
      </p:sp>
      <p:graphicFrame>
        <p:nvGraphicFramePr>
          <p:cNvPr id="22" name="表格 21"/>
          <p:cNvGraphicFramePr>
            <a:graphicFrameLocks noGrp="1"/>
          </p:cNvGraphicFramePr>
          <p:nvPr/>
        </p:nvGraphicFramePr>
        <p:xfrm>
          <a:off x="4931518" y="1781789"/>
          <a:ext cx="3694497" cy="2658540"/>
        </p:xfrm>
        <a:graphic>
          <a:graphicData uri="http://schemas.openxmlformats.org/drawingml/2006/table">
            <a:tbl>
              <a:tblPr firstRow="1" bandRow="1">
                <a:tableStyleId>{073A0DAA-6AF3-43AB-8588-CEC1D06C72B9}</a:tableStyleId>
              </a:tblPr>
              <a:tblGrid>
                <a:gridCol w="1231499"/>
                <a:gridCol w="1231499"/>
                <a:gridCol w="1231499"/>
              </a:tblGrid>
              <a:tr h="317115">
                <a:tc>
                  <a:txBody>
                    <a:bodyPr/>
                    <a:lstStyle/>
                    <a:p>
                      <a:pPr algn="ctr" fontAlgn="b"/>
                      <a:r>
                        <a:rPr lang="en-US" sz="1100" b="0" i="0" u="none" strike="noStrike" dirty="0" err="1">
                          <a:solidFill>
                            <a:srgbClr val="000000"/>
                          </a:solidFill>
                          <a:effectLst/>
                          <a:latin typeface="Times New Roman" panose="02020503050405090304" pitchFamily="18" charset="0"/>
                          <a:cs typeface="Times New Roman" panose="02020503050405090304" pitchFamily="18" charset="0"/>
                        </a:rPr>
                        <a:t>Hospital.Service.Area</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solidFill>
                      <a:schemeClr val="bg1">
                        <a:lumMod val="95000"/>
                      </a:schemeClr>
                    </a:solidFill>
                  </a:tcPr>
                </a:tc>
                <a:tc>
                  <a:txBody>
                    <a:bodyPr/>
                    <a:lstStyle/>
                    <a:p>
                      <a:pPr algn="ctr" fontAlgn="b"/>
                      <a:r>
                        <a:rPr lang="en-US" sz="1100" b="0" i="0" u="none" strike="noStrike" dirty="0" err="1">
                          <a:solidFill>
                            <a:srgbClr val="000000"/>
                          </a:solidFill>
                          <a:effectLst/>
                          <a:latin typeface="Times New Roman" panose="02020503050405090304" pitchFamily="18" charset="0"/>
                          <a:cs typeface="Times New Roman" panose="02020503050405090304" pitchFamily="18" charset="0"/>
                        </a:rPr>
                        <a:t>Age.Group</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solidFill>
                      <a:schemeClr val="bg1">
                        <a:lumMod val="95000"/>
                      </a:schemeClr>
                    </a:solidFill>
                  </a:tcPr>
                </a:tc>
                <a:tc>
                  <a:txBody>
                    <a:bodyPr/>
                    <a:lstStyle/>
                    <a:p>
                      <a:pPr algn="ctr" fontAlgn="b"/>
                      <a:r>
                        <a:rPr lang="en-US" sz="1100" b="0" i="0" u="none" strike="noStrike" dirty="0">
                          <a:solidFill>
                            <a:srgbClr val="000000"/>
                          </a:solidFill>
                          <a:effectLst/>
                          <a:latin typeface="Times New Roman" panose="02020503050405090304" pitchFamily="18" charset="0"/>
                          <a:cs typeface="Times New Roman" panose="02020503050405090304" pitchFamily="18" charset="0"/>
                        </a:rPr>
                        <a:t>Gender</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solidFill>
                      <a:schemeClr val="bg1">
                        <a:lumMod val="95000"/>
                      </a:schemeClr>
                    </a:solidFill>
                  </a:tcPr>
                </a:tc>
              </a:tr>
              <a:tr h="272050">
                <a:tc>
                  <a:txBody>
                    <a:bodyPr/>
                    <a:lstStyle/>
                    <a:p>
                      <a:pPr algn="ctr" fontAlgn="b"/>
                      <a:r>
                        <a:rPr lang="en-US" sz="1100" b="0" i="0" u="none" strike="noStrike" dirty="0">
                          <a:solidFill>
                            <a:srgbClr val="000000"/>
                          </a:solidFill>
                          <a:effectLst/>
                          <a:latin typeface="Times New Roman" panose="02020503050405090304" pitchFamily="18" charset="0"/>
                          <a:cs typeface="Times New Roman" panose="02020503050405090304" pitchFamily="18" charset="0"/>
                        </a:rPr>
                        <a:t>Race</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tc>
                <a:tc>
                  <a:txBody>
                    <a:bodyPr/>
                    <a:lstStyle/>
                    <a:p>
                      <a:pPr algn="ctr" fontAlgn="b"/>
                      <a:r>
                        <a:rPr lang="en-US" sz="1100" b="0" i="0" u="none" strike="noStrike" dirty="0">
                          <a:solidFill>
                            <a:srgbClr val="000000"/>
                          </a:solidFill>
                          <a:effectLst/>
                          <a:latin typeface="Times New Roman" panose="02020503050405090304" pitchFamily="18" charset="0"/>
                          <a:cs typeface="Times New Roman" panose="02020503050405090304" pitchFamily="18" charset="0"/>
                        </a:rPr>
                        <a:t>Ethnicity</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tc>
                <a:tc>
                  <a:txBody>
                    <a:bodyPr/>
                    <a:lstStyle/>
                    <a:p>
                      <a:pPr algn="ctr" fontAlgn="b"/>
                      <a:r>
                        <a:rPr lang="en-US" sz="1100" b="0" i="0" u="none" strike="noStrike" dirty="0" err="1">
                          <a:solidFill>
                            <a:srgbClr val="000000"/>
                          </a:solidFill>
                          <a:effectLst/>
                          <a:latin typeface="Times New Roman" panose="02020503050405090304" pitchFamily="18" charset="0"/>
                          <a:cs typeface="Times New Roman" panose="02020503050405090304" pitchFamily="18" charset="0"/>
                        </a:rPr>
                        <a:t>Length.of.Stay</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tc>
              </a:tr>
              <a:tr h="317115">
                <a:tc>
                  <a:txBody>
                    <a:bodyPr/>
                    <a:lstStyle/>
                    <a:p>
                      <a:pPr algn="ctr" fontAlgn="b"/>
                      <a:r>
                        <a:rPr lang="en-US" sz="1100" b="0" i="0" u="none" strike="noStrike" dirty="0" err="1">
                          <a:solidFill>
                            <a:srgbClr val="000000"/>
                          </a:solidFill>
                          <a:effectLst/>
                          <a:latin typeface="Times New Roman" panose="02020503050405090304" pitchFamily="18" charset="0"/>
                          <a:cs typeface="Times New Roman" panose="02020503050405090304" pitchFamily="18" charset="0"/>
                        </a:rPr>
                        <a:t>Type.of.Admission</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tc>
                <a:tc>
                  <a:txBody>
                    <a:bodyPr/>
                    <a:lstStyle/>
                    <a:p>
                      <a:pPr algn="ctr" fontAlgn="b"/>
                      <a:r>
                        <a:rPr lang="en-US" sz="1100" b="0" i="0" u="none" strike="noStrike" dirty="0" err="1">
                          <a:solidFill>
                            <a:srgbClr val="000000"/>
                          </a:solidFill>
                          <a:effectLst/>
                          <a:latin typeface="Times New Roman" panose="02020503050405090304" pitchFamily="18" charset="0"/>
                          <a:cs typeface="Times New Roman" panose="02020503050405090304" pitchFamily="18" charset="0"/>
                        </a:rPr>
                        <a:t>Patient.Disposition</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tc>
                <a:tc>
                  <a:txBody>
                    <a:bodyPr/>
                    <a:lstStyle/>
                    <a:p>
                      <a:pPr algn="ctr" fontAlgn="b"/>
                      <a:r>
                        <a:rPr lang="en-US" sz="1100" b="0" i="0" u="none" strike="noStrike" dirty="0" err="1">
                          <a:solidFill>
                            <a:srgbClr val="000000"/>
                          </a:solidFill>
                          <a:effectLst/>
                          <a:latin typeface="Times New Roman" panose="02020503050405090304" pitchFamily="18" charset="0"/>
                          <a:cs typeface="Times New Roman" panose="02020503050405090304" pitchFamily="18" charset="0"/>
                        </a:rPr>
                        <a:t>Discharge.Year</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tc>
              </a:tr>
              <a:tr h="317115">
                <a:tc>
                  <a:txBody>
                    <a:bodyPr/>
                    <a:lstStyle/>
                    <a:p>
                      <a:pPr algn="ctr" fontAlgn="b"/>
                      <a:r>
                        <a:rPr lang="en-US" sz="1100" b="0" i="0" u="none" strike="noStrike" dirty="0" err="1">
                          <a:solidFill>
                            <a:srgbClr val="000000"/>
                          </a:solidFill>
                          <a:effectLst/>
                          <a:latin typeface="Times New Roman" panose="02020503050405090304" pitchFamily="18" charset="0"/>
                          <a:cs typeface="Times New Roman" panose="02020503050405090304" pitchFamily="18" charset="0"/>
                        </a:rPr>
                        <a:t>CCSR.Diagnosis.Code</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tc>
                <a:tc>
                  <a:txBody>
                    <a:bodyPr/>
                    <a:lstStyle/>
                    <a:p>
                      <a:pPr algn="ctr" fontAlgn="b"/>
                      <a:r>
                        <a:rPr lang="en-US" sz="1100" b="0" i="0" u="none" strike="noStrike" dirty="0" err="1">
                          <a:solidFill>
                            <a:srgbClr val="000000"/>
                          </a:solidFill>
                          <a:effectLst/>
                          <a:latin typeface="Times New Roman" panose="02020503050405090304" pitchFamily="18" charset="0"/>
                          <a:cs typeface="Times New Roman" panose="02020503050405090304" pitchFamily="18" charset="0"/>
                        </a:rPr>
                        <a:t>CCSR.Diagnosis.Description</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tc>
                <a:tc>
                  <a:txBody>
                    <a:bodyPr/>
                    <a:lstStyle/>
                    <a:p>
                      <a:pPr algn="ctr" fontAlgn="b"/>
                      <a:r>
                        <a:rPr lang="en-US" sz="1100" b="0" i="0" u="none" strike="noStrike" dirty="0" err="1">
                          <a:solidFill>
                            <a:srgbClr val="000000"/>
                          </a:solidFill>
                          <a:effectLst/>
                          <a:latin typeface="Times New Roman" panose="02020503050405090304" pitchFamily="18" charset="0"/>
                          <a:cs typeface="Times New Roman" panose="02020503050405090304" pitchFamily="18" charset="0"/>
                        </a:rPr>
                        <a:t>APR.DRG.Code</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tc>
              </a:tr>
              <a:tr h="317115">
                <a:tc>
                  <a:txBody>
                    <a:bodyPr/>
                    <a:lstStyle/>
                    <a:p>
                      <a:pPr algn="ctr" fontAlgn="b"/>
                      <a:r>
                        <a:rPr lang="en-US" sz="1100" b="0" i="0" u="none" strike="noStrike" dirty="0" err="1">
                          <a:solidFill>
                            <a:srgbClr val="000000"/>
                          </a:solidFill>
                          <a:effectLst/>
                          <a:latin typeface="Times New Roman" panose="02020503050405090304" pitchFamily="18" charset="0"/>
                          <a:cs typeface="Times New Roman" panose="02020503050405090304" pitchFamily="18" charset="0"/>
                        </a:rPr>
                        <a:t>APR.DRG.Description</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tc>
                <a:tc>
                  <a:txBody>
                    <a:bodyPr/>
                    <a:lstStyle/>
                    <a:p>
                      <a:pPr algn="ctr" fontAlgn="b"/>
                      <a:r>
                        <a:rPr lang="en-US" sz="1100" b="0" i="0" u="none" strike="noStrike" dirty="0" err="1">
                          <a:solidFill>
                            <a:srgbClr val="000000"/>
                          </a:solidFill>
                          <a:effectLst/>
                          <a:latin typeface="Times New Roman" panose="02020503050405090304" pitchFamily="18" charset="0"/>
                          <a:cs typeface="Times New Roman" panose="02020503050405090304" pitchFamily="18" charset="0"/>
                        </a:rPr>
                        <a:t>APR.Severity.of.Illness.Code</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tc>
                <a:tc>
                  <a:txBody>
                    <a:bodyPr/>
                    <a:lstStyle/>
                    <a:p>
                      <a:pPr algn="ctr" fontAlgn="b"/>
                      <a:r>
                        <a:rPr lang="en-US" sz="1100" b="0" i="0" u="none" strike="noStrike" dirty="0" err="1">
                          <a:solidFill>
                            <a:srgbClr val="000000"/>
                          </a:solidFill>
                          <a:effectLst/>
                          <a:latin typeface="Times New Roman" panose="02020503050405090304" pitchFamily="18" charset="0"/>
                          <a:cs typeface="Times New Roman" panose="02020503050405090304" pitchFamily="18" charset="0"/>
                        </a:rPr>
                        <a:t>APR.Severity.of.Illness.Description</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tc>
              </a:tr>
              <a:tr h="317115">
                <a:tc>
                  <a:txBody>
                    <a:bodyPr/>
                    <a:lstStyle/>
                    <a:p>
                      <a:pPr algn="ctr" fontAlgn="b"/>
                      <a:r>
                        <a:rPr lang="en-US" sz="1100" b="0" i="0" u="none" strike="noStrike" dirty="0" err="1">
                          <a:solidFill>
                            <a:srgbClr val="000000"/>
                          </a:solidFill>
                          <a:effectLst/>
                          <a:latin typeface="Times New Roman" panose="02020503050405090304" pitchFamily="18" charset="0"/>
                          <a:cs typeface="Times New Roman" panose="02020503050405090304" pitchFamily="18" charset="0"/>
                        </a:rPr>
                        <a:t>APR.Risk.of.Mortality</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tc>
                <a:tc>
                  <a:txBody>
                    <a:bodyPr/>
                    <a:lstStyle/>
                    <a:p>
                      <a:pPr algn="ctr" fontAlgn="b"/>
                      <a:r>
                        <a:rPr lang="en-US" sz="1100" b="0" i="0" u="none" strike="noStrike" dirty="0" err="1">
                          <a:solidFill>
                            <a:srgbClr val="000000"/>
                          </a:solidFill>
                          <a:effectLst/>
                          <a:latin typeface="Times New Roman" panose="02020503050405090304" pitchFamily="18" charset="0"/>
                          <a:cs typeface="Times New Roman" panose="02020503050405090304" pitchFamily="18" charset="0"/>
                        </a:rPr>
                        <a:t>APR.Medical.Surgical.Description</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tc>
                <a:tc>
                  <a:txBody>
                    <a:bodyPr/>
                    <a:lstStyle/>
                    <a:p>
                      <a:pPr algn="ctr" fontAlgn="b"/>
                      <a:r>
                        <a:rPr lang="en-US" sz="1100" b="0" i="0" u="none" strike="noStrike" dirty="0">
                          <a:solidFill>
                            <a:srgbClr val="000000"/>
                          </a:solidFill>
                          <a:effectLst/>
                          <a:latin typeface="Times New Roman" panose="02020503050405090304" pitchFamily="18" charset="0"/>
                          <a:cs typeface="Times New Roman" panose="02020503050405090304" pitchFamily="18" charset="0"/>
                        </a:rPr>
                        <a:t>Payment.Typology.1</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tc>
              </a:tr>
              <a:tr h="317115">
                <a:tc>
                  <a:txBody>
                    <a:bodyPr/>
                    <a:lstStyle/>
                    <a:p>
                      <a:pPr algn="ctr" fontAlgn="b"/>
                      <a:r>
                        <a:rPr lang="en-US" sz="1100" b="0" i="0" u="none" strike="noStrike" dirty="0">
                          <a:solidFill>
                            <a:srgbClr val="000000"/>
                          </a:solidFill>
                          <a:effectLst/>
                          <a:latin typeface="Times New Roman" panose="02020503050405090304" pitchFamily="18" charset="0"/>
                          <a:cs typeface="Times New Roman" panose="02020503050405090304" pitchFamily="18" charset="0"/>
                        </a:rPr>
                        <a:t>Payment.Typology.2</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tc>
                <a:tc>
                  <a:txBody>
                    <a:bodyPr/>
                    <a:lstStyle/>
                    <a:p>
                      <a:pPr algn="ctr" fontAlgn="b"/>
                      <a:r>
                        <a:rPr lang="en-US" sz="1100" b="0" i="0" u="none" strike="noStrike" dirty="0">
                          <a:solidFill>
                            <a:srgbClr val="000000"/>
                          </a:solidFill>
                          <a:effectLst/>
                          <a:latin typeface="Times New Roman" panose="02020503050405090304" pitchFamily="18" charset="0"/>
                          <a:cs typeface="Times New Roman" panose="02020503050405090304" pitchFamily="18" charset="0"/>
                        </a:rPr>
                        <a:t>Payment.Typology.3</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tc>
                <a:tc>
                  <a:txBody>
                    <a:bodyPr/>
                    <a:lstStyle/>
                    <a:p>
                      <a:pPr algn="ctr" fontAlgn="b"/>
                      <a:r>
                        <a:rPr lang="en-US" sz="1100" b="0" i="0" u="none" strike="noStrike" dirty="0" err="1">
                          <a:solidFill>
                            <a:srgbClr val="000000"/>
                          </a:solidFill>
                          <a:effectLst/>
                          <a:latin typeface="Times New Roman" panose="02020503050405090304" pitchFamily="18" charset="0"/>
                          <a:cs typeface="Times New Roman" panose="02020503050405090304" pitchFamily="18" charset="0"/>
                        </a:rPr>
                        <a:t>Emergency.Department.Indicator</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tc>
              </a:tr>
              <a:tr h="340417">
                <a:tc>
                  <a:txBody>
                    <a:bodyPr/>
                    <a:lstStyle/>
                    <a:p>
                      <a:pPr algn="ctr" fontAlgn="b"/>
                      <a:r>
                        <a:rPr lang="en-US" sz="1100" b="0" i="0" u="none" strike="noStrike" dirty="0" err="1">
                          <a:solidFill>
                            <a:srgbClr val="000000"/>
                          </a:solidFill>
                          <a:effectLst/>
                          <a:latin typeface="Times New Roman" panose="02020503050405090304" pitchFamily="18" charset="0"/>
                          <a:cs typeface="Times New Roman" panose="02020503050405090304" pitchFamily="18" charset="0"/>
                        </a:rPr>
                        <a:t>Total.Charges</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tc>
                <a:tc>
                  <a:txBody>
                    <a:bodyPr/>
                    <a:lstStyle/>
                    <a:p>
                      <a:pPr algn="ctr" fontAlgn="b"/>
                      <a:r>
                        <a:rPr lang="en-US" sz="1100" b="0" i="0" u="none" strike="noStrike" dirty="0" err="1">
                          <a:solidFill>
                            <a:srgbClr val="000000"/>
                          </a:solidFill>
                          <a:effectLst/>
                          <a:latin typeface="Times New Roman" panose="02020503050405090304" pitchFamily="18" charset="0"/>
                          <a:cs typeface="Times New Roman" panose="02020503050405090304" pitchFamily="18" charset="0"/>
                        </a:rPr>
                        <a:t>Total.Costs</a:t>
                      </a:r>
                      <a:endParaRPr lang="en-US" sz="1100" b="0" i="0" u="none" strike="noStrike" dirty="0">
                        <a:solidFill>
                          <a:srgbClr val="000000"/>
                        </a:solidFill>
                        <a:effectLst/>
                        <a:latin typeface="Times New Roman" panose="02020503050405090304" pitchFamily="18" charset="0"/>
                        <a:cs typeface="Times New Roman" panose="02020503050405090304" pitchFamily="18" charset="0"/>
                      </a:endParaRPr>
                    </a:p>
                  </a:txBody>
                  <a:tcPr marL="5443" marR="5443" marT="5443" marB="0" anchor="b"/>
                </a:tc>
                <a:tc>
                  <a:txBody>
                    <a:bodyPr/>
                    <a:lstStyle/>
                    <a:p>
                      <a:pPr algn="ctr"/>
                      <a:endParaRPr lang="en-US" dirty="0">
                        <a:latin typeface="Times New Roman" panose="02020503050405090304" pitchFamily="18" charset="0"/>
                        <a:cs typeface="Times New Roman" panose="02020503050405090304" pitchFamily="18" charset="0"/>
                      </a:endParaRPr>
                    </a:p>
                  </a:txBody>
                  <a:tcPr/>
                </a:tc>
              </a:tr>
            </a:tbl>
          </a:graphicData>
        </a:graphic>
      </p:graphicFrame>
      <p:sp>
        <p:nvSpPr>
          <p:cNvPr id="23" name="文本框 22"/>
          <p:cNvSpPr txBox="1"/>
          <p:nvPr/>
        </p:nvSpPr>
        <p:spPr>
          <a:xfrm>
            <a:off x="5227409" y="1442534"/>
            <a:ext cx="4407418" cy="276999"/>
          </a:xfrm>
          <a:prstGeom prst="rect">
            <a:avLst/>
          </a:prstGeom>
          <a:noFill/>
        </p:spPr>
        <p:txBody>
          <a:bodyPr wrap="square" rtlCol="0">
            <a:spAutoFit/>
          </a:bodyPr>
          <a:lstStyle/>
          <a:p>
            <a:r>
              <a:rPr lang="en-US" sz="1200" dirty="0">
                <a:latin typeface="Times New Roman" panose="02020503050405090304" pitchFamily="18" charset="0"/>
                <a:cs typeface="Times New Roman" panose="02020503050405090304" pitchFamily="18" charset="0"/>
              </a:rPr>
              <a:t>TABLE 1 FEATURES IN THE DATASET</a:t>
            </a:r>
            <a:endParaRPr lang="en-US" sz="1200" dirty="0">
              <a:latin typeface="Times New Roman" panose="02020503050405090304" pitchFamily="18"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rLs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p:nvPr/>
        </p:nvSpPr>
        <p:spPr>
          <a:xfrm>
            <a:off x="295660" y="1065147"/>
            <a:ext cx="3346083" cy="1302779"/>
          </a:xfrm>
          <a:prstGeom prst="rect">
            <a:avLst/>
          </a:prstGeom>
        </p:spPr>
        <p:txBody>
          <a:bodyPr/>
          <a:lstStyle>
            <a:lvl1pPr marL="0" indent="0" algn="l"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endParaRPr lang="en-US" dirty="0"/>
          </a:p>
        </p:txBody>
      </p:sp>
      <p:sp>
        <p:nvSpPr>
          <p:cNvPr id="5" name="Title 1"/>
          <p:cNvSpPr txBox="1"/>
          <p:nvPr/>
        </p:nvSpPr>
        <p:spPr>
          <a:xfrm>
            <a:off x="343230" y="260388"/>
            <a:ext cx="7886700" cy="708025"/>
          </a:xfrm>
          <a:prstGeom prst="rect">
            <a:avLst/>
          </a:prstGeom>
        </p:spPr>
        <p:txBody>
          <a:bodyPr anchor="t"/>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a:latin typeface="Times New Roman" panose="02020503050405090304" pitchFamily="18" charset="0"/>
                <a:cs typeface="Times New Roman" panose="02020503050405090304" pitchFamily="18" charset="0"/>
              </a:rPr>
              <a:t>Methodology</a:t>
            </a:r>
            <a:endParaRPr lang="en-US" sz="3200" dirty="0">
              <a:latin typeface="Times New Roman" panose="02020503050405090304" pitchFamily="18" charset="0"/>
              <a:cs typeface="Times New Roman" panose="02020503050405090304" pitchFamily="18" charset="0"/>
            </a:endParaRPr>
          </a:p>
        </p:txBody>
      </p:sp>
      <p:sp>
        <p:nvSpPr>
          <p:cNvPr id="8" name="文本框 7"/>
          <p:cNvSpPr txBox="1"/>
          <p:nvPr/>
        </p:nvSpPr>
        <p:spPr>
          <a:xfrm>
            <a:off x="4901395" y="970130"/>
            <a:ext cx="3673457" cy="1469890"/>
          </a:xfrm>
          <a:prstGeom prst="rect">
            <a:avLst/>
          </a:prstGeom>
          <a:noFill/>
        </p:spPr>
        <p:txBody>
          <a:bodyPr wrap="square" rtlCol="0">
            <a:spAutoFit/>
          </a:bodyPr>
          <a:lstStyle/>
          <a:p>
            <a:pPr marR="0" lvl="0" algn="just">
              <a:lnSpc>
                <a:spcPct val="107000"/>
              </a:lnSpc>
              <a:spcAft>
                <a:spcPts val="800"/>
              </a:spcAft>
            </a:pPr>
            <a:r>
              <a:rPr lang="en-US" sz="1200" b="1" dirty="0">
                <a:latin typeface="Times New Roman" panose="02020503050405090304" pitchFamily="18" charset="0"/>
                <a:cs typeface="Times New Roman" panose="02020503050405090304" pitchFamily="18" charset="0"/>
              </a:rPr>
              <a:t>2. Analytical modeling</a:t>
            </a:r>
            <a:endParaRPr lang="en-US" sz="1200" b="1" dirty="0">
              <a:latin typeface="Times New Roman" panose="02020503050405090304" pitchFamily="18" charset="0"/>
              <a:cs typeface="Times New Roman" panose="02020503050405090304" pitchFamily="18" charset="0"/>
            </a:endParaRPr>
          </a:p>
          <a:p>
            <a:pPr marR="0" lvl="0" algn="just">
              <a:lnSpc>
                <a:spcPct val="107000"/>
              </a:lnSpc>
              <a:spcAft>
                <a:spcPts val="800"/>
              </a:spcAft>
            </a:pPr>
            <a:r>
              <a:rPr lang="en-US" sz="1200" dirty="0">
                <a:latin typeface="Times New Roman" panose="02020503050405090304" pitchFamily="18" charset="0"/>
                <a:cs typeface="Times New Roman" panose="02020503050405090304" pitchFamily="18" charset="0"/>
              </a:rPr>
              <a:t>a)  Linear Regression: Use stepwise regression to select important variables and assess multicollinearity using VIF.</a:t>
            </a:r>
            <a:endParaRPr lang="en-US" sz="1200" dirty="0">
              <a:latin typeface="Times New Roman" panose="02020503050405090304" pitchFamily="18" charset="0"/>
              <a:cs typeface="Times New Roman" panose="02020503050405090304" pitchFamily="18" charset="0"/>
            </a:endParaRPr>
          </a:p>
          <a:p>
            <a:pPr marR="0" lvl="0" algn="just">
              <a:lnSpc>
                <a:spcPct val="107000"/>
              </a:lnSpc>
              <a:spcAft>
                <a:spcPts val="800"/>
              </a:spcAft>
            </a:pPr>
            <a:r>
              <a:rPr lang="en-US" sz="1200" dirty="0">
                <a:latin typeface="Times New Roman" panose="02020503050405090304" pitchFamily="18" charset="0"/>
                <a:cs typeface="Times New Roman" panose="02020503050405090304" pitchFamily="18" charset="0"/>
              </a:rPr>
              <a:t>b)  CART: Build a classification and regression tree model to capture non-linear relationships.</a:t>
            </a:r>
            <a:endParaRPr lang="en-US" sz="1200" dirty="0">
              <a:latin typeface="Times New Roman" panose="02020503050405090304" pitchFamily="18" charset="0"/>
              <a:cs typeface="Times New Roman" panose="02020503050405090304" pitchFamily="18" charset="0"/>
            </a:endParaRPr>
          </a:p>
        </p:txBody>
      </p:sp>
      <p:sp>
        <p:nvSpPr>
          <p:cNvPr id="9" name="文本框 8"/>
          <p:cNvSpPr txBox="1"/>
          <p:nvPr/>
        </p:nvSpPr>
        <p:spPr>
          <a:xfrm>
            <a:off x="453625" y="893750"/>
            <a:ext cx="3578317" cy="1754326"/>
          </a:xfrm>
          <a:prstGeom prst="rect">
            <a:avLst/>
          </a:prstGeom>
          <a:noFill/>
        </p:spPr>
        <p:txBody>
          <a:bodyPr wrap="square" rtlCol="0">
            <a:spAutoFit/>
          </a:bodyPr>
          <a:lstStyle/>
          <a:p>
            <a:r>
              <a:rPr lang="en-US" sz="1200" b="1" dirty="0">
                <a:latin typeface="Times New Roman" panose="02020503050405090304" pitchFamily="18" charset="0"/>
                <a:cs typeface="Times New Roman" panose="02020503050405090304" pitchFamily="18" charset="0"/>
              </a:rPr>
              <a:t>1. Data </a:t>
            </a:r>
            <a:r>
              <a:rPr lang="en-US" altLang="zh-CN" sz="1200" b="1" dirty="0">
                <a:latin typeface="Times New Roman" panose="02020503050405090304" pitchFamily="18" charset="0"/>
                <a:cs typeface="Times New Roman" panose="02020503050405090304" pitchFamily="18" charset="0"/>
              </a:rPr>
              <a:t>p</a:t>
            </a:r>
            <a:r>
              <a:rPr lang="en-US" sz="1200" b="1" dirty="0">
                <a:latin typeface="Times New Roman" panose="02020503050405090304" pitchFamily="18" charset="0"/>
                <a:cs typeface="Times New Roman" panose="02020503050405090304" pitchFamily="18" charset="0"/>
              </a:rPr>
              <a:t>rocessing / Feature Engineering </a:t>
            </a:r>
            <a:endParaRPr lang="en-US" sz="1200" b="1" dirty="0">
              <a:latin typeface="Times New Roman" panose="02020503050405090304" pitchFamily="18" charset="0"/>
              <a:cs typeface="Times New Roman" panose="02020503050405090304" pitchFamily="18" charset="0"/>
            </a:endParaRPr>
          </a:p>
          <a:p>
            <a:r>
              <a:rPr lang="en-US" sz="1200" dirty="0">
                <a:latin typeface="Times New Roman" panose="02020503050405090304" pitchFamily="18" charset="0"/>
                <a:cs typeface="Times New Roman" panose="02020503050405090304" pitchFamily="18" charset="0"/>
              </a:rPr>
              <a:t>a)  Dealing with missing data: </a:t>
            </a:r>
            <a:r>
              <a:rPr lang="en-US" sz="1200" dirty="0" err="1">
                <a:latin typeface="Times New Roman" panose="02020503050405090304" pitchFamily="18" charset="0"/>
                <a:cs typeface="Times New Roman" panose="02020503050405090304" pitchFamily="18" charset="0"/>
              </a:rPr>
              <a:t>analysing</a:t>
            </a:r>
            <a:r>
              <a:rPr lang="en-US" sz="1200" dirty="0">
                <a:latin typeface="Times New Roman" panose="02020503050405090304" pitchFamily="18" charset="0"/>
                <a:cs typeface="Times New Roman" panose="02020503050405090304" pitchFamily="18" charset="0"/>
              </a:rPr>
              <a:t> missing values and filling in missing data using appropriate methods</a:t>
            </a:r>
            <a:endParaRPr lang="en-US" sz="1200" dirty="0">
              <a:latin typeface="Times New Roman" panose="02020503050405090304" pitchFamily="18" charset="0"/>
              <a:cs typeface="Times New Roman" panose="02020503050405090304" pitchFamily="18" charset="0"/>
            </a:endParaRPr>
          </a:p>
          <a:p>
            <a:r>
              <a:rPr lang="en-US" sz="1200" dirty="0">
                <a:latin typeface="Times New Roman" panose="02020503050405090304" pitchFamily="18" charset="0"/>
                <a:cs typeface="Times New Roman" panose="02020503050405090304" pitchFamily="18" charset="0"/>
              </a:rPr>
              <a:t>b)  One-hot coding: Convert categorical variables into binary variables for regression models.</a:t>
            </a:r>
            <a:endParaRPr lang="en-US" sz="1200" dirty="0">
              <a:latin typeface="Times New Roman" panose="02020503050405090304" pitchFamily="18" charset="0"/>
              <a:cs typeface="Times New Roman" panose="02020503050405090304" pitchFamily="18" charset="0"/>
            </a:endParaRPr>
          </a:p>
          <a:p>
            <a:r>
              <a:rPr lang="en-US" sz="1200" dirty="0">
                <a:latin typeface="Times New Roman" panose="02020503050405090304" pitchFamily="18" charset="0"/>
                <a:cs typeface="Times New Roman" panose="02020503050405090304" pitchFamily="18" charset="0"/>
              </a:rPr>
              <a:t>c)  Logarithmic transformation: Logarithmic transformation of continuous variables to ensure that the data is suitable for model modelling.</a:t>
            </a:r>
            <a:endParaRPr lang="en-US" sz="1200" dirty="0">
              <a:latin typeface="Times New Roman" panose="02020503050405090304" pitchFamily="18" charset="0"/>
              <a:cs typeface="Times New Roman" panose="02020503050405090304" pitchFamily="18" charset="0"/>
            </a:endParaRPr>
          </a:p>
        </p:txBody>
      </p:sp>
      <p:sp>
        <p:nvSpPr>
          <p:cNvPr id="10" name="文本框 9"/>
          <p:cNvSpPr txBox="1"/>
          <p:nvPr/>
        </p:nvSpPr>
        <p:spPr>
          <a:xfrm>
            <a:off x="517984" y="2786065"/>
            <a:ext cx="7954751" cy="1569660"/>
          </a:xfrm>
          <a:prstGeom prst="rect">
            <a:avLst/>
          </a:prstGeom>
          <a:noFill/>
        </p:spPr>
        <p:txBody>
          <a:bodyPr wrap="square" rtlCol="0">
            <a:spAutoFit/>
          </a:bodyPr>
          <a:lstStyle/>
          <a:p>
            <a:r>
              <a:rPr lang="en-US" sz="1200" b="1" dirty="0">
                <a:latin typeface="Times New Roman" panose="02020503050405090304" pitchFamily="18" charset="0"/>
                <a:cs typeface="Times New Roman" panose="02020503050405090304" pitchFamily="18" charset="0"/>
              </a:rPr>
              <a:t>3.Model Evaluation:</a:t>
            </a:r>
            <a:endParaRPr lang="en-US" sz="1200" b="1" dirty="0">
              <a:latin typeface="Times New Roman" panose="02020503050405090304" pitchFamily="18" charset="0"/>
              <a:cs typeface="Times New Roman" panose="02020503050405090304" pitchFamily="18" charset="0"/>
            </a:endParaRPr>
          </a:p>
          <a:p>
            <a:r>
              <a:rPr lang="en-US" sz="1200" dirty="0">
                <a:latin typeface="Times New Roman" panose="02020503050405090304" pitchFamily="18" charset="0"/>
                <a:cs typeface="Times New Roman" panose="02020503050405090304" pitchFamily="18" charset="0"/>
              </a:rPr>
              <a:t>1. 70-30 Train-Test Split: The dataset will be split into 70% for training and 30% for testing, ensuring model generalization and reducing overfitting.</a:t>
            </a:r>
            <a:endParaRPr lang="en-US" sz="1200" dirty="0">
              <a:latin typeface="Times New Roman" panose="02020503050405090304" pitchFamily="18" charset="0"/>
              <a:cs typeface="Times New Roman" panose="02020503050405090304" pitchFamily="18" charset="0"/>
            </a:endParaRPr>
          </a:p>
          <a:p>
            <a:r>
              <a:rPr lang="en-US" sz="1200" dirty="0">
                <a:latin typeface="Times New Roman" panose="02020503050405090304" pitchFamily="18" charset="0"/>
                <a:cs typeface="Times New Roman" panose="02020503050405090304" pitchFamily="18" charset="0"/>
              </a:rPr>
              <a:t>2. Evaluation Metrics:</a:t>
            </a:r>
            <a:endParaRPr lang="en-US" sz="1200" dirty="0">
              <a:latin typeface="Times New Roman" panose="02020503050405090304" pitchFamily="18" charset="0"/>
              <a:cs typeface="Times New Roman" panose="02020503050405090304" pitchFamily="18" charset="0"/>
            </a:endParaRPr>
          </a:p>
          <a:p>
            <a:r>
              <a:rPr lang="en-US" sz="1200" dirty="0">
                <a:latin typeface="Times New Roman" panose="02020503050405090304" pitchFamily="18" charset="0"/>
                <a:cs typeface="Times New Roman" panose="02020503050405090304" pitchFamily="18" charset="0"/>
              </a:rPr>
              <a:t>a) RMSE: Measures the difference between predicted and actual values; lower RMSE indicates better accuracy.</a:t>
            </a:r>
            <a:endParaRPr lang="en-US" sz="1200" dirty="0">
              <a:latin typeface="Times New Roman" panose="02020503050405090304" pitchFamily="18" charset="0"/>
              <a:cs typeface="Times New Roman" panose="02020503050405090304" pitchFamily="18" charset="0"/>
            </a:endParaRPr>
          </a:p>
          <a:p>
            <a:r>
              <a:rPr lang="en-US" sz="1200" dirty="0">
                <a:latin typeface="Times New Roman" panose="02020503050405090304" pitchFamily="18" charset="0"/>
                <a:cs typeface="Times New Roman" panose="02020503050405090304" pitchFamily="18" charset="0"/>
              </a:rPr>
              <a:t>b) R²: Assesses the model's goodness of fit; higher R² indicates a better explanation of data variability.</a:t>
            </a:r>
            <a:endParaRPr lang="en-US" sz="1200" dirty="0">
              <a:latin typeface="Times New Roman" panose="02020503050405090304" pitchFamily="18" charset="0"/>
              <a:cs typeface="Times New Roman" panose="02020503050405090304" pitchFamily="18" charset="0"/>
            </a:endParaRPr>
          </a:p>
          <a:p>
            <a:r>
              <a:rPr lang="en-US" sz="1200" dirty="0">
                <a:latin typeface="Times New Roman" panose="02020503050405090304" pitchFamily="18" charset="0"/>
                <a:cs typeface="Times New Roman" panose="02020503050405090304" pitchFamily="18" charset="0"/>
              </a:rPr>
              <a:t>3. Model Comparison: Compare linear regression and CART models to determine which better captures non-linear relationships and complex interactions.</a:t>
            </a:r>
            <a:endParaRPr lang="en-US" sz="1200" dirty="0">
              <a:latin typeface="Times New Roman" panose="02020503050405090304" pitchFamily="18" charset="0"/>
              <a:cs typeface="Times New Roman" panose="02020503050405090304" pitchFamily="18" charset="0"/>
            </a:endParaRPr>
          </a:p>
        </p:txBody>
      </p:sp>
      <p:sp>
        <p:nvSpPr>
          <p:cNvPr id="13" name="Freeform 5"/>
          <p:cNvSpPr>
            <a:spLocks noEditPoints="1"/>
          </p:cNvSpPr>
          <p:nvPr/>
        </p:nvSpPr>
        <p:spPr>
          <a:xfrm>
            <a:off x="3865693" y="1435032"/>
            <a:ext cx="1035702" cy="765549"/>
          </a:xfrm>
          <a:custGeom>
            <a:avLst/>
            <a:gdLst>
              <a:gd name="T0" fmla="*/ 82 w 1129"/>
              <a:gd name="T1" fmla="*/ 421 h 835"/>
              <a:gd name="T2" fmla="*/ 279 w 1129"/>
              <a:gd name="T3" fmla="*/ 85 h 835"/>
              <a:gd name="T4" fmla="*/ 202 w 1129"/>
              <a:gd name="T5" fmla="*/ 12 h 835"/>
              <a:gd name="T6" fmla="*/ 10 w 1129"/>
              <a:gd name="T7" fmla="*/ 353 h 835"/>
              <a:gd name="T8" fmla="*/ 1035 w 1129"/>
              <a:gd name="T9" fmla="*/ 422 h 835"/>
              <a:gd name="T10" fmla="*/ 1114 w 1129"/>
              <a:gd name="T11" fmla="*/ 350 h 835"/>
              <a:gd name="T12" fmla="*/ 918 w 1129"/>
              <a:gd name="T13" fmla="*/ 13 h 835"/>
              <a:gd name="T14" fmla="*/ 839 w 1129"/>
              <a:gd name="T15" fmla="*/ 81 h 835"/>
              <a:gd name="T16" fmla="*/ 1035 w 1129"/>
              <a:gd name="T17" fmla="*/ 422 h 835"/>
              <a:gd name="T18" fmla="*/ 192 w 1129"/>
              <a:gd name="T19" fmla="*/ 377 h 835"/>
              <a:gd name="T20" fmla="*/ 330 w 1129"/>
              <a:gd name="T21" fmla="*/ 488 h 835"/>
              <a:gd name="T22" fmla="*/ 349 w 1129"/>
              <a:gd name="T23" fmla="*/ 553 h 835"/>
              <a:gd name="T24" fmla="*/ 418 w 1129"/>
              <a:gd name="T25" fmla="*/ 611 h 835"/>
              <a:gd name="T26" fmla="*/ 482 w 1129"/>
              <a:gd name="T27" fmla="*/ 635 h 835"/>
              <a:gd name="T28" fmla="*/ 530 w 1129"/>
              <a:gd name="T29" fmla="*/ 696 h 835"/>
              <a:gd name="T30" fmla="*/ 589 w 1129"/>
              <a:gd name="T31" fmla="*/ 740 h 835"/>
              <a:gd name="T32" fmla="*/ 534 w 1129"/>
              <a:gd name="T33" fmla="*/ 637 h 835"/>
              <a:gd name="T34" fmla="*/ 710 w 1129"/>
              <a:gd name="T35" fmla="*/ 717 h 835"/>
              <a:gd name="T36" fmla="*/ 743 w 1129"/>
              <a:gd name="T37" fmla="*/ 662 h 835"/>
              <a:gd name="T38" fmla="*/ 605 w 1129"/>
              <a:gd name="T39" fmla="*/ 516 h 835"/>
              <a:gd name="T40" fmla="*/ 834 w 1129"/>
              <a:gd name="T41" fmla="*/ 641 h 835"/>
              <a:gd name="T42" fmla="*/ 624 w 1129"/>
              <a:gd name="T43" fmla="*/ 447 h 835"/>
              <a:gd name="T44" fmla="*/ 867 w 1129"/>
              <a:gd name="T45" fmla="*/ 574 h 835"/>
              <a:gd name="T46" fmla="*/ 908 w 1129"/>
              <a:gd name="T47" fmla="*/ 505 h 835"/>
              <a:gd name="T48" fmla="*/ 511 w 1129"/>
              <a:gd name="T49" fmla="*/ 268 h 835"/>
              <a:gd name="T50" fmla="*/ 348 w 1129"/>
              <a:gd name="T51" fmla="*/ 326 h 835"/>
              <a:gd name="T52" fmla="*/ 397 w 1129"/>
              <a:gd name="T53" fmla="*/ 165 h 835"/>
              <a:gd name="T54" fmla="*/ 311 w 1129"/>
              <a:gd name="T55" fmla="*/ 115 h 835"/>
              <a:gd name="T56" fmla="*/ 598 w 1129"/>
              <a:gd name="T57" fmla="*/ 80 h 835"/>
              <a:gd name="T58" fmla="*/ 812 w 1129"/>
              <a:gd name="T59" fmla="*/ 115 h 835"/>
              <a:gd name="T60" fmla="*/ 938 w 1129"/>
              <a:gd name="T61" fmla="*/ 478 h 835"/>
              <a:gd name="T62" fmla="*/ 880 w 1129"/>
              <a:gd name="T63" fmla="*/ 615 h 835"/>
              <a:gd name="T64" fmla="*/ 793 w 1129"/>
              <a:gd name="T65" fmla="*/ 692 h 835"/>
              <a:gd name="T66" fmla="*/ 670 w 1129"/>
              <a:gd name="T67" fmla="*/ 739 h 835"/>
              <a:gd name="T68" fmla="*/ 562 w 1129"/>
              <a:gd name="T69" fmla="*/ 769 h 835"/>
              <a:gd name="T70" fmla="*/ 468 w 1129"/>
              <a:gd name="T71" fmla="*/ 735 h 835"/>
              <a:gd name="T72" fmla="*/ 374 w 1129"/>
              <a:gd name="T73" fmla="*/ 686 h 835"/>
              <a:gd name="T74" fmla="*/ 284 w 1129"/>
              <a:gd name="T75" fmla="*/ 621 h 835"/>
              <a:gd name="T76" fmla="*/ 187 w 1129"/>
              <a:gd name="T77" fmla="*/ 564 h 835"/>
              <a:gd name="T78" fmla="*/ 171 w 1129"/>
              <a:gd name="T79" fmla="*/ 421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9" h="835">
                <a:moveTo>
                  <a:pt x="20" y="389"/>
                </a:moveTo>
                <a:cubicBezTo>
                  <a:pt x="82" y="421"/>
                  <a:pt x="82" y="421"/>
                  <a:pt x="82" y="421"/>
                </a:cubicBezTo>
                <a:cubicBezTo>
                  <a:pt x="82" y="421"/>
                  <a:pt x="111" y="437"/>
                  <a:pt x="125" y="407"/>
                </a:cubicBezTo>
                <a:cubicBezTo>
                  <a:pt x="279" y="85"/>
                  <a:pt x="279" y="85"/>
                  <a:pt x="279" y="85"/>
                </a:cubicBezTo>
                <a:cubicBezTo>
                  <a:pt x="279" y="85"/>
                  <a:pt x="294" y="58"/>
                  <a:pt x="270" y="45"/>
                </a:cubicBezTo>
                <a:cubicBezTo>
                  <a:pt x="202" y="12"/>
                  <a:pt x="202" y="12"/>
                  <a:pt x="202" y="12"/>
                </a:cubicBezTo>
                <a:cubicBezTo>
                  <a:pt x="202" y="12"/>
                  <a:pt x="181" y="0"/>
                  <a:pt x="168" y="25"/>
                </a:cubicBezTo>
                <a:cubicBezTo>
                  <a:pt x="167" y="35"/>
                  <a:pt x="10" y="353"/>
                  <a:pt x="10" y="353"/>
                </a:cubicBezTo>
                <a:cubicBezTo>
                  <a:pt x="10" y="353"/>
                  <a:pt x="0" y="379"/>
                  <a:pt x="20" y="389"/>
                </a:cubicBezTo>
                <a:close/>
                <a:moveTo>
                  <a:pt x="1035" y="422"/>
                </a:moveTo>
                <a:cubicBezTo>
                  <a:pt x="1098" y="393"/>
                  <a:pt x="1098" y="393"/>
                  <a:pt x="1098" y="393"/>
                </a:cubicBezTo>
                <a:cubicBezTo>
                  <a:pt x="1098" y="393"/>
                  <a:pt x="1129" y="381"/>
                  <a:pt x="1114" y="350"/>
                </a:cubicBezTo>
                <a:cubicBezTo>
                  <a:pt x="956" y="30"/>
                  <a:pt x="956" y="30"/>
                  <a:pt x="956" y="30"/>
                </a:cubicBezTo>
                <a:cubicBezTo>
                  <a:pt x="956" y="30"/>
                  <a:pt x="943" y="2"/>
                  <a:pt x="918" y="13"/>
                </a:cubicBezTo>
                <a:cubicBezTo>
                  <a:pt x="850" y="46"/>
                  <a:pt x="850" y="46"/>
                  <a:pt x="850" y="46"/>
                </a:cubicBezTo>
                <a:cubicBezTo>
                  <a:pt x="850" y="46"/>
                  <a:pt x="828" y="55"/>
                  <a:pt x="839" y="81"/>
                </a:cubicBezTo>
                <a:cubicBezTo>
                  <a:pt x="847" y="87"/>
                  <a:pt x="1000" y="408"/>
                  <a:pt x="1000" y="408"/>
                </a:cubicBezTo>
                <a:cubicBezTo>
                  <a:pt x="1000" y="408"/>
                  <a:pt x="1014" y="432"/>
                  <a:pt x="1035" y="422"/>
                </a:cubicBezTo>
                <a:close/>
                <a:moveTo>
                  <a:pt x="171" y="421"/>
                </a:moveTo>
                <a:cubicBezTo>
                  <a:pt x="192" y="377"/>
                  <a:pt x="192" y="377"/>
                  <a:pt x="192" y="377"/>
                </a:cubicBezTo>
                <a:cubicBezTo>
                  <a:pt x="265" y="469"/>
                  <a:pt x="265" y="469"/>
                  <a:pt x="265" y="469"/>
                </a:cubicBezTo>
                <a:cubicBezTo>
                  <a:pt x="265" y="469"/>
                  <a:pt x="313" y="458"/>
                  <a:pt x="330" y="488"/>
                </a:cubicBezTo>
                <a:cubicBezTo>
                  <a:pt x="330" y="488"/>
                  <a:pt x="346" y="507"/>
                  <a:pt x="339" y="541"/>
                </a:cubicBezTo>
                <a:cubicBezTo>
                  <a:pt x="339" y="541"/>
                  <a:pt x="349" y="548"/>
                  <a:pt x="349" y="553"/>
                </a:cubicBezTo>
                <a:cubicBezTo>
                  <a:pt x="349" y="553"/>
                  <a:pt x="382" y="545"/>
                  <a:pt x="402" y="568"/>
                </a:cubicBezTo>
                <a:cubicBezTo>
                  <a:pt x="402" y="568"/>
                  <a:pt x="420" y="582"/>
                  <a:pt x="418" y="611"/>
                </a:cubicBezTo>
                <a:cubicBezTo>
                  <a:pt x="418" y="611"/>
                  <a:pt x="431" y="616"/>
                  <a:pt x="434" y="624"/>
                </a:cubicBezTo>
                <a:cubicBezTo>
                  <a:pt x="434" y="624"/>
                  <a:pt x="466" y="616"/>
                  <a:pt x="482" y="635"/>
                </a:cubicBezTo>
                <a:cubicBezTo>
                  <a:pt x="482" y="635"/>
                  <a:pt x="501" y="653"/>
                  <a:pt x="500" y="674"/>
                </a:cubicBezTo>
                <a:cubicBezTo>
                  <a:pt x="530" y="696"/>
                  <a:pt x="530" y="696"/>
                  <a:pt x="530" y="696"/>
                </a:cubicBezTo>
                <a:cubicBezTo>
                  <a:pt x="530" y="696"/>
                  <a:pt x="558" y="698"/>
                  <a:pt x="562" y="720"/>
                </a:cubicBezTo>
                <a:cubicBezTo>
                  <a:pt x="589" y="740"/>
                  <a:pt x="589" y="740"/>
                  <a:pt x="589" y="740"/>
                </a:cubicBezTo>
                <a:cubicBezTo>
                  <a:pt x="589" y="740"/>
                  <a:pt x="632" y="757"/>
                  <a:pt x="635" y="714"/>
                </a:cubicBezTo>
                <a:cubicBezTo>
                  <a:pt x="534" y="637"/>
                  <a:pt x="534" y="637"/>
                  <a:pt x="534" y="637"/>
                </a:cubicBezTo>
                <a:cubicBezTo>
                  <a:pt x="534" y="637"/>
                  <a:pt x="522" y="606"/>
                  <a:pt x="559" y="611"/>
                </a:cubicBezTo>
                <a:cubicBezTo>
                  <a:pt x="710" y="717"/>
                  <a:pt x="710" y="717"/>
                  <a:pt x="710" y="717"/>
                </a:cubicBezTo>
                <a:cubicBezTo>
                  <a:pt x="710" y="717"/>
                  <a:pt x="734" y="727"/>
                  <a:pt x="749" y="704"/>
                </a:cubicBezTo>
                <a:cubicBezTo>
                  <a:pt x="749" y="704"/>
                  <a:pt x="764" y="684"/>
                  <a:pt x="743" y="662"/>
                </a:cubicBezTo>
                <a:cubicBezTo>
                  <a:pt x="583" y="546"/>
                  <a:pt x="583" y="546"/>
                  <a:pt x="583" y="546"/>
                </a:cubicBezTo>
                <a:cubicBezTo>
                  <a:pt x="583" y="546"/>
                  <a:pt x="569" y="514"/>
                  <a:pt x="605" y="516"/>
                </a:cubicBezTo>
                <a:cubicBezTo>
                  <a:pt x="795" y="651"/>
                  <a:pt x="795" y="651"/>
                  <a:pt x="795" y="651"/>
                </a:cubicBezTo>
                <a:cubicBezTo>
                  <a:pt x="795" y="651"/>
                  <a:pt x="822" y="661"/>
                  <a:pt x="834" y="641"/>
                </a:cubicBezTo>
                <a:cubicBezTo>
                  <a:pt x="834" y="641"/>
                  <a:pt x="849" y="621"/>
                  <a:pt x="834" y="600"/>
                </a:cubicBezTo>
                <a:cubicBezTo>
                  <a:pt x="624" y="447"/>
                  <a:pt x="624" y="447"/>
                  <a:pt x="624" y="447"/>
                </a:cubicBezTo>
                <a:cubicBezTo>
                  <a:pt x="624" y="447"/>
                  <a:pt x="611" y="411"/>
                  <a:pt x="650" y="420"/>
                </a:cubicBezTo>
                <a:cubicBezTo>
                  <a:pt x="867" y="574"/>
                  <a:pt x="867" y="574"/>
                  <a:pt x="867" y="574"/>
                </a:cubicBezTo>
                <a:cubicBezTo>
                  <a:pt x="867" y="574"/>
                  <a:pt x="899" y="585"/>
                  <a:pt x="914" y="558"/>
                </a:cubicBezTo>
                <a:cubicBezTo>
                  <a:pt x="914" y="558"/>
                  <a:pt x="933" y="529"/>
                  <a:pt x="908" y="505"/>
                </a:cubicBezTo>
                <a:cubicBezTo>
                  <a:pt x="601" y="238"/>
                  <a:pt x="601" y="238"/>
                  <a:pt x="601" y="238"/>
                </a:cubicBezTo>
                <a:cubicBezTo>
                  <a:pt x="601" y="238"/>
                  <a:pt x="545" y="211"/>
                  <a:pt x="511" y="268"/>
                </a:cubicBezTo>
                <a:cubicBezTo>
                  <a:pt x="511" y="268"/>
                  <a:pt x="505" y="361"/>
                  <a:pt x="402" y="378"/>
                </a:cubicBezTo>
                <a:cubicBezTo>
                  <a:pt x="402" y="378"/>
                  <a:pt x="331" y="372"/>
                  <a:pt x="348" y="326"/>
                </a:cubicBezTo>
                <a:cubicBezTo>
                  <a:pt x="348" y="326"/>
                  <a:pt x="368" y="299"/>
                  <a:pt x="366" y="241"/>
                </a:cubicBezTo>
                <a:cubicBezTo>
                  <a:pt x="366" y="241"/>
                  <a:pt x="369" y="200"/>
                  <a:pt x="397" y="165"/>
                </a:cubicBezTo>
                <a:cubicBezTo>
                  <a:pt x="287" y="165"/>
                  <a:pt x="287" y="165"/>
                  <a:pt x="287" y="165"/>
                </a:cubicBezTo>
                <a:cubicBezTo>
                  <a:pt x="311" y="115"/>
                  <a:pt x="311" y="115"/>
                  <a:pt x="311" y="115"/>
                </a:cubicBezTo>
                <a:cubicBezTo>
                  <a:pt x="478" y="115"/>
                  <a:pt x="478" y="115"/>
                  <a:pt x="478" y="115"/>
                </a:cubicBezTo>
                <a:cubicBezTo>
                  <a:pt x="478" y="115"/>
                  <a:pt x="546" y="76"/>
                  <a:pt x="598" y="80"/>
                </a:cubicBezTo>
                <a:cubicBezTo>
                  <a:pt x="598" y="80"/>
                  <a:pt x="665" y="83"/>
                  <a:pt x="683" y="93"/>
                </a:cubicBezTo>
                <a:cubicBezTo>
                  <a:pt x="683" y="93"/>
                  <a:pt x="772" y="122"/>
                  <a:pt x="812" y="115"/>
                </a:cubicBezTo>
                <a:cubicBezTo>
                  <a:pt x="961" y="424"/>
                  <a:pt x="961" y="424"/>
                  <a:pt x="961" y="424"/>
                </a:cubicBezTo>
                <a:cubicBezTo>
                  <a:pt x="938" y="478"/>
                  <a:pt x="938" y="478"/>
                  <a:pt x="938" y="478"/>
                </a:cubicBezTo>
                <a:cubicBezTo>
                  <a:pt x="938" y="478"/>
                  <a:pt x="981" y="523"/>
                  <a:pt x="949" y="577"/>
                </a:cubicBezTo>
                <a:cubicBezTo>
                  <a:pt x="940" y="596"/>
                  <a:pt x="917" y="613"/>
                  <a:pt x="880" y="615"/>
                </a:cubicBezTo>
                <a:cubicBezTo>
                  <a:pt x="880" y="615"/>
                  <a:pt x="885" y="652"/>
                  <a:pt x="859" y="672"/>
                </a:cubicBezTo>
                <a:cubicBezTo>
                  <a:pt x="859" y="672"/>
                  <a:pt x="840" y="699"/>
                  <a:pt x="793" y="692"/>
                </a:cubicBezTo>
                <a:cubicBezTo>
                  <a:pt x="793" y="692"/>
                  <a:pt x="795" y="724"/>
                  <a:pt x="764" y="746"/>
                </a:cubicBezTo>
                <a:cubicBezTo>
                  <a:pt x="764" y="746"/>
                  <a:pt x="727" y="777"/>
                  <a:pt x="670" y="739"/>
                </a:cubicBezTo>
                <a:cubicBezTo>
                  <a:pt x="670" y="739"/>
                  <a:pt x="661" y="775"/>
                  <a:pt x="615" y="783"/>
                </a:cubicBezTo>
                <a:cubicBezTo>
                  <a:pt x="615" y="783"/>
                  <a:pt x="582" y="788"/>
                  <a:pt x="562" y="769"/>
                </a:cubicBezTo>
                <a:cubicBezTo>
                  <a:pt x="562" y="769"/>
                  <a:pt x="528" y="835"/>
                  <a:pt x="478" y="798"/>
                </a:cubicBezTo>
                <a:cubicBezTo>
                  <a:pt x="478" y="798"/>
                  <a:pt x="446" y="772"/>
                  <a:pt x="468" y="735"/>
                </a:cubicBezTo>
                <a:cubicBezTo>
                  <a:pt x="468" y="735"/>
                  <a:pt x="426" y="802"/>
                  <a:pt x="376" y="751"/>
                </a:cubicBezTo>
                <a:cubicBezTo>
                  <a:pt x="376" y="751"/>
                  <a:pt x="348" y="730"/>
                  <a:pt x="374" y="686"/>
                </a:cubicBezTo>
                <a:cubicBezTo>
                  <a:pt x="374" y="686"/>
                  <a:pt x="334" y="732"/>
                  <a:pt x="290" y="691"/>
                </a:cubicBezTo>
                <a:cubicBezTo>
                  <a:pt x="290" y="691"/>
                  <a:pt x="260" y="666"/>
                  <a:pt x="284" y="621"/>
                </a:cubicBezTo>
                <a:cubicBezTo>
                  <a:pt x="284" y="621"/>
                  <a:pt x="243" y="669"/>
                  <a:pt x="195" y="623"/>
                </a:cubicBezTo>
                <a:cubicBezTo>
                  <a:pt x="195" y="623"/>
                  <a:pt x="175" y="604"/>
                  <a:pt x="187" y="564"/>
                </a:cubicBezTo>
                <a:cubicBezTo>
                  <a:pt x="233" y="501"/>
                  <a:pt x="233" y="501"/>
                  <a:pt x="233" y="501"/>
                </a:cubicBezTo>
                <a:cubicBezTo>
                  <a:pt x="171" y="421"/>
                  <a:pt x="171" y="421"/>
                  <a:pt x="171" y="421"/>
                </a:cubicBezTo>
                <a:close/>
              </a:path>
            </a:pathLst>
          </a:custGeom>
          <a:solidFill>
            <a:schemeClr val="accent1">
              <a:lumMod val="50000"/>
            </a:schemeClr>
          </a:solidFill>
          <a:ln>
            <a:noFill/>
          </a:ln>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stStyle>
          <a:p>
            <a:endParaRPr dirty="0"/>
          </a:p>
        </p:txBody>
      </p:sp>
      <p:cxnSp>
        <p:nvCxnSpPr>
          <p:cNvPr id="15" name="直接连接符 14"/>
          <p:cNvCxnSpPr/>
          <p:nvPr/>
        </p:nvCxnSpPr>
        <p:spPr>
          <a:xfrm>
            <a:off x="475961" y="2710762"/>
            <a:ext cx="8098891"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rLst="">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01079"/>
            <a:ext cx="9144000" cy="1372073"/>
          </a:xfrm>
        </p:spPr>
        <p:txBody>
          <a:bodyPr/>
          <a:lstStyle/>
          <a:p>
            <a:r>
              <a:rPr lang="en-US" sz="4800" dirty="0">
                <a:latin typeface="Times New Roman" panose="02020503050405090304" pitchFamily="18" charset="0"/>
                <a:cs typeface="Times New Roman" panose="02020503050405090304" pitchFamily="18" charset="0"/>
              </a:rPr>
              <a:t>Results</a:t>
            </a:r>
            <a:endParaRPr lang="en-US" dirty="0"/>
          </a:p>
        </p:txBody>
      </p:sp>
    </p:spTree>
  </p:cSld>
  <p:clrMapOvr>
    <a:masterClrMapping/>
  </p:clrMapOvr>
</p:sld>
</file>

<file path=ppt/theme/theme1.xml><?xml version="1.0" encoding="utf-8"?>
<a:theme xmlns:a="http://schemas.openxmlformats.org/drawingml/2006/main" name="Title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ontent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itle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itle Slide 6">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ntent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ontent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6352</Words>
  <Application>WPS 演示</Application>
  <PresentationFormat>全屏显示(16:9)</PresentationFormat>
  <Paragraphs>163</Paragraphs>
  <Slides>16</Slides>
  <Notes>0</Notes>
  <HiddenSlides>0</HiddenSlides>
  <MMClips>0</MMClips>
  <ScaleCrop>false</ScaleCrop>
  <HeadingPairs>
    <vt:vector size="6" baseType="variant">
      <vt:variant>
        <vt:lpstr>已用的字体</vt:lpstr>
      </vt:variant>
      <vt:variant>
        <vt:i4>22</vt:i4>
      </vt:variant>
      <vt:variant>
        <vt:lpstr>主题</vt:lpstr>
      </vt:variant>
      <vt:variant>
        <vt:i4>10</vt:i4>
      </vt:variant>
      <vt:variant>
        <vt:lpstr>幻灯片标题</vt:lpstr>
      </vt:variant>
      <vt:variant>
        <vt:i4>16</vt:i4>
      </vt:variant>
    </vt:vector>
  </HeadingPairs>
  <TitlesOfParts>
    <vt:vector size="48" baseType="lpstr">
      <vt:lpstr>Arial</vt:lpstr>
      <vt:lpstr>宋体</vt:lpstr>
      <vt:lpstr>Wingdings</vt:lpstr>
      <vt:lpstr>Times New Roman</vt:lpstr>
      <vt:lpstr>DengXian</vt:lpstr>
      <vt:lpstr>汉仪中等线KW</vt:lpstr>
      <vt:lpstr>Times New Roman Bold</vt:lpstr>
      <vt:lpstr>宋体</vt:lpstr>
      <vt:lpstr>汉仪书宋二KW</vt:lpstr>
      <vt:lpstr>迷你简菱心</vt:lpstr>
      <vt:lpstr>Microsoft Sans Serif</vt:lpstr>
      <vt:lpstr>Georgia</vt:lpstr>
      <vt:lpstr>Calibri</vt:lpstr>
      <vt:lpstr>Helvetica Neue</vt:lpstr>
      <vt:lpstr>等线</vt:lpstr>
      <vt:lpstr>微软雅黑</vt:lpstr>
      <vt:lpstr>汉仪旗黑</vt:lpstr>
      <vt:lpstr>宋体</vt:lpstr>
      <vt:lpstr>Arial Unicode MS</vt:lpstr>
      <vt:lpstr>Calibri Light</vt:lpstr>
      <vt:lpstr>华文宋体</vt:lpstr>
      <vt:lpstr>等线 Light</vt:lpstr>
      <vt:lpstr>Title Slide 1</vt:lpstr>
      <vt:lpstr>Title Slide 2</vt:lpstr>
      <vt:lpstr>Title Slide 3</vt:lpstr>
      <vt:lpstr>Title Slide 4</vt:lpstr>
      <vt:lpstr>Title Slide 5</vt:lpstr>
      <vt:lpstr>Title Slide 6</vt:lpstr>
      <vt:lpstr>Content Slide 1</vt:lpstr>
      <vt:lpstr>Content Slide 2</vt:lpstr>
      <vt:lpstr>Content Slide 3</vt:lpstr>
      <vt:lpstr>Content Slide 4</vt:lpstr>
      <vt:lpstr>Estimation And Prediction Of Patient Length Of Stay</vt:lpstr>
      <vt:lpstr>1. Background 2. Methodology 3. Results 4. Improvements </vt:lpstr>
      <vt:lpstr>Introduction</vt:lpstr>
      <vt:lpstr>Introduction</vt:lpstr>
      <vt:lpstr>Introduction</vt:lpstr>
      <vt:lpstr>Methodology</vt:lpstr>
      <vt:lpstr>Methodology</vt:lpstr>
      <vt:lpstr>PowerPoint 演示文稿</vt:lpstr>
      <vt:lpstr>Results</vt:lpstr>
      <vt:lpstr>Results</vt:lpstr>
      <vt:lpstr>Results</vt:lpstr>
      <vt:lpstr>Results</vt:lpstr>
      <vt:lpstr>Improvements</vt:lpstr>
      <vt:lpstr>Improvements</vt:lpstr>
      <vt:lpstr>Improvements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嘿</cp:lastModifiedBy>
  <cp:revision>25</cp:revision>
  <dcterms:created xsi:type="dcterms:W3CDTF">2024-12-06T19:48:38Z</dcterms:created>
  <dcterms:modified xsi:type="dcterms:W3CDTF">2024-12-06T19:48:38Z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B14B49C44A3B2BD516555367EDE694FA_43</vt:lpwstr>
  </property>
  <property fmtid="{D5CDD505-2E9C-101B-9397-08002B2CF9AE}" pid="3" name="KSOProductBuildVer">
    <vt:lpwstr>2052-6.3.0.8471</vt:lpwstr>
  </property>
</Properties>
</file>